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76" r:id="rId3"/>
    <p:sldMasterId id="2147483752" r:id="rId4"/>
  </p:sldMasterIdLst>
  <p:notesMasterIdLst>
    <p:notesMasterId r:id="rId16"/>
  </p:notesMasterIdLst>
  <p:sldIdLst>
    <p:sldId id="271" r:id="rId5"/>
    <p:sldId id="270" r:id="rId6"/>
    <p:sldId id="275" r:id="rId7"/>
    <p:sldId id="276" r:id="rId8"/>
    <p:sldId id="280" r:id="rId9"/>
    <p:sldId id="281" r:id="rId10"/>
    <p:sldId id="282" r:id="rId11"/>
    <p:sldId id="277" r:id="rId12"/>
    <p:sldId id="274" r:id="rId13"/>
    <p:sldId id="278"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B0BE-AE5A-E91E-AC3B-BE992B1B4A79}" v="53" dt="2023-02-01T14:09:40.722"/>
    <p1510:client id="{9867CBEA-40A8-9D76-507B-D9C151B336EC}" v="798" dt="2023-01-31T14:51:34.554"/>
    <p1510:client id="{C0D2A659-A8AA-EC00-C674-13625E5830BC}" v="248" dt="2023-01-31T12:00:21.946"/>
    <p1510:client id="{E771AC64-28C4-FC67-A825-CBF904105B72}" v="1501" dt="2023-02-07T12:35:02.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68" autoAdjust="0"/>
    <p:restoredTop sz="96512"/>
  </p:normalViewPr>
  <p:slideViewPr>
    <p:cSldViewPr snapToGrid="0">
      <p:cViewPr varScale="1">
        <p:scale>
          <a:sx n="119" d="100"/>
          <a:sy n="119" d="100"/>
        </p:scale>
        <p:origin x="184" y="544"/>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21F979-4547-4A3A-A3A2-55B2EE3424FC}" type="datetimeFigureOut">
              <a:t>12/03/2024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C52F9-905A-4EB1-B64D-BA2B735BA047}" type="slidenum">
              <a:t>‹#›</a:t>
            </a:fld>
            <a:endParaRPr lang="en-US"/>
          </a:p>
        </p:txBody>
      </p:sp>
    </p:spTree>
    <p:extLst>
      <p:ext uri="{BB962C8B-B14F-4D97-AF65-F5344CB8AC3E}">
        <p14:creationId xmlns:p14="http://schemas.microsoft.com/office/powerpoint/2010/main" val="2888632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atacarpentry.org/image-processing/07-thresholding/index.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F0502020204030204" pitchFamily="34" charset="0"/>
              </a:rPr>
              <a:t>In this episode, we will learn how to use </a:t>
            </a:r>
            <a:r>
              <a:rPr lang="en-GB" b="0" i="0" dirty="0" err="1">
                <a:solidFill>
                  <a:srgbClr val="333333"/>
                </a:solidFill>
                <a:effectLst/>
                <a:latin typeface="Ubuntu" panose="020F0502020204030204" pitchFamily="34" charset="0"/>
              </a:rPr>
              <a:t>skimage</a:t>
            </a:r>
            <a:r>
              <a:rPr lang="en-GB" b="0" i="0" dirty="0">
                <a:solidFill>
                  <a:srgbClr val="333333"/>
                </a:solidFill>
                <a:effectLst/>
                <a:latin typeface="Ubuntu" panose="020F0502020204030204" pitchFamily="34" charset="0"/>
              </a:rPr>
              <a:t> functions to blur images.</a:t>
            </a:r>
          </a:p>
        </p:txBody>
      </p:sp>
      <p:sp>
        <p:nvSpPr>
          <p:cNvPr id="4" name="Slide Number Placeholder 3"/>
          <p:cNvSpPr>
            <a:spLocks noGrp="1"/>
          </p:cNvSpPr>
          <p:nvPr>
            <p:ph type="sldNum" idx="24"/>
          </p:nvPr>
        </p:nvSpPr>
        <p:spPr/>
        <p:txBody>
          <a:bodyPr/>
          <a:lstStyle/>
          <a:p>
            <a:pPr algn="r">
              <a:buNone/>
            </a:pPr>
            <a:fld id="{13F94545-58C9-4720-B6CA-4A7577470412}" type="slidenum">
              <a:rPr lang="nl-NL" sz="1400" b="0" strike="noStrike" spc="-1">
                <a:latin typeface="Times New Roman"/>
              </a:rPr>
              <a:t>1</a:t>
            </a:fld>
            <a:endParaRPr lang="nl-NL" sz="1400" b="0" strike="noStrike" spc="-1">
              <a:latin typeface="Times New Roman"/>
            </a:endParaRPr>
          </a:p>
        </p:txBody>
      </p:sp>
    </p:spTree>
    <p:extLst>
      <p:ext uri="{BB962C8B-B14F-4D97-AF65-F5344CB8AC3E}">
        <p14:creationId xmlns:p14="http://schemas.microsoft.com/office/powerpoint/2010/main" val="191253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Ubuntu" panose="020B0504030602030204" pitchFamily="34" charset="0"/>
              </a:rPr>
              <a:t>In fact, when using Gaussian functions in Gaussian blurring, we use a 2D Gaussian function to account for X and Y dimensions, but the same rules apply. The mean </a:t>
            </a:r>
            <a:r>
              <a:rPr lang="el-GR" b="0" i="0" dirty="0">
                <a:solidFill>
                  <a:srgbClr val="333333"/>
                </a:solidFill>
                <a:effectLst/>
                <a:latin typeface="Ubuntu" panose="020B0504030602030204" pitchFamily="34" charset="0"/>
              </a:rPr>
              <a:t>μ </a:t>
            </a:r>
            <a:r>
              <a:rPr lang="en-GB" b="0" i="0" dirty="0">
                <a:solidFill>
                  <a:srgbClr val="333333"/>
                </a:solidFill>
                <a:effectLst/>
                <a:latin typeface="Ubuntu" panose="020B0504030602030204" pitchFamily="34" charset="0"/>
              </a:rPr>
              <a:t>is always 0, and represents the middle of the 2D kernel. Increasing values of </a:t>
            </a:r>
            <a:r>
              <a:rPr lang="el-GR" b="0" i="0" dirty="0">
                <a:solidFill>
                  <a:srgbClr val="333333"/>
                </a:solidFill>
                <a:effectLst/>
                <a:latin typeface="Ubuntu" panose="020B0504030602030204" pitchFamily="34" charset="0"/>
              </a:rPr>
              <a:t>σ² </a:t>
            </a:r>
            <a:r>
              <a:rPr lang="en-GB" b="0" i="0" dirty="0">
                <a:solidFill>
                  <a:srgbClr val="333333"/>
                </a:solidFill>
                <a:effectLst/>
                <a:latin typeface="Ubuntu" panose="020B0504030602030204" pitchFamily="34" charset="0"/>
              </a:rPr>
              <a:t>in either dimension increases the amount of blurring in that dimension.</a:t>
            </a:r>
          </a:p>
        </p:txBody>
      </p:sp>
      <p:sp>
        <p:nvSpPr>
          <p:cNvPr id="4" name="Slide Number Placeholder 3"/>
          <p:cNvSpPr>
            <a:spLocks noGrp="1"/>
          </p:cNvSpPr>
          <p:nvPr>
            <p:ph type="sldNum" sz="quarter" idx="5"/>
          </p:nvPr>
        </p:nvSpPr>
        <p:spPr/>
        <p:txBody>
          <a:bodyPr/>
          <a:lstStyle/>
          <a:p>
            <a:fld id="{06FC52F9-905A-4EB1-B64D-BA2B735BA047}" type="slidenum">
              <a:rPr lang="en-NL" smtClean="0"/>
              <a:t>10</a:t>
            </a:fld>
            <a:endParaRPr lang="en-NL"/>
          </a:p>
        </p:txBody>
      </p:sp>
    </p:spTree>
    <p:extLst>
      <p:ext uri="{BB962C8B-B14F-4D97-AF65-F5344CB8AC3E}">
        <p14:creationId xmlns:p14="http://schemas.microsoft.com/office/powerpoint/2010/main" val="907303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panose="020B0504030602030204" pitchFamily="34" charset="0"/>
              </a:rPr>
              <a:t>This animation shows how the blur kernel moves along in the original image in order to calculate the colour channel values for the blurred image.</a:t>
            </a:r>
          </a:p>
          <a:p>
            <a:endParaRPr lang="en-GB" b="0" i="0" dirty="0">
              <a:solidFill>
                <a:srgbClr val="333333"/>
              </a:solidFill>
              <a:effectLst/>
              <a:latin typeface="Ubuntu" panose="020B0504030602030204" pitchFamily="34" charset="0"/>
            </a:endParaRPr>
          </a:p>
          <a:p>
            <a:r>
              <a:rPr lang="en-GB" b="0" i="0" dirty="0" err="1">
                <a:solidFill>
                  <a:srgbClr val="333333"/>
                </a:solidFill>
                <a:effectLst/>
                <a:latin typeface="Ubuntu" panose="020B0504030602030204" pitchFamily="34" charset="0"/>
              </a:rPr>
              <a:t>skimage</a:t>
            </a:r>
            <a:r>
              <a:rPr lang="en-GB" b="0" i="0" dirty="0">
                <a:solidFill>
                  <a:srgbClr val="333333"/>
                </a:solidFill>
                <a:effectLst/>
                <a:latin typeface="Ubuntu" panose="020B0504030602030204" pitchFamily="34" charset="0"/>
              </a:rPr>
              <a:t> has built-in functions to perform blurring for us, so we do not have to perform all of these mathematical operations ourselves. Let’s work through an example of blurring an image with the </a:t>
            </a:r>
            <a:r>
              <a:rPr lang="en-GB" b="0" i="0" dirty="0" err="1">
                <a:solidFill>
                  <a:srgbClr val="333333"/>
                </a:solidFill>
                <a:effectLst/>
                <a:latin typeface="Ubuntu" panose="020B0504030602030204" pitchFamily="34" charset="0"/>
              </a:rPr>
              <a:t>skimage</a:t>
            </a:r>
            <a:r>
              <a:rPr lang="en-GB" b="0" i="0" dirty="0">
                <a:solidFill>
                  <a:srgbClr val="333333"/>
                </a:solidFill>
                <a:effectLst/>
                <a:latin typeface="Ubuntu" panose="020B0504030602030204" pitchFamily="34" charset="0"/>
              </a:rPr>
              <a:t> Gaussian blur function.</a:t>
            </a:r>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11</a:t>
            </a:fld>
            <a:endParaRPr lang="en-NL"/>
          </a:p>
        </p:txBody>
      </p:sp>
    </p:spTree>
    <p:extLst>
      <p:ext uri="{BB962C8B-B14F-4D97-AF65-F5344CB8AC3E}">
        <p14:creationId xmlns:p14="http://schemas.microsoft.com/office/powerpoint/2010/main" val="940322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F0502020204030204" pitchFamily="34" charset="0"/>
              </a:rPr>
              <a:t>When processing an image, we are often interested in identifying objects represented within it so that we can perform some further analysis of these objects e.g. by counting them, measuring their sizes, etc.</a:t>
            </a:r>
          </a:p>
          <a:p>
            <a:pPr algn="l"/>
            <a:r>
              <a:rPr lang="en-GB" b="0" i="0" dirty="0">
                <a:solidFill>
                  <a:srgbClr val="333333"/>
                </a:solidFill>
                <a:effectLst/>
                <a:latin typeface="Ubuntu" panose="020F0502020204030204" pitchFamily="34" charset="0"/>
              </a:rPr>
              <a:t>An important concept associated with the identification of objects in an image is that of </a:t>
            </a:r>
            <a:r>
              <a:rPr lang="en-GB" b="0" i="1" dirty="0">
                <a:solidFill>
                  <a:srgbClr val="333333"/>
                </a:solidFill>
                <a:effectLst/>
                <a:latin typeface="Ubuntu" panose="020F0502020204030204" pitchFamily="34" charset="0"/>
              </a:rPr>
              <a:t>edges</a:t>
            </a:r>
            <a:r>
              <a:rPr lang="en-GB" b="0" i="0" dirty="0">
                <a:solidFill>
                  <a:srgbClr val="333333"/>
                </a:solidFill>
                <a:effectLst/>
                <a:latin typeface="Ubuntu" panose="020F0502020204030204" pitchFamily="34" charset="0"/>
              </a:rPr>
              <a:t>: the lines that represent a transition from one group of similar pixels in the image to another different group. One example of an edge is the pixels that represent the boundaries of an object in an image, where the background of the image ends and the object begins.</a:t>
            </a:r>
          </a:p>
          <a:p>
            <a:pPr algn="l"/>
            <a:r>
              <a:rPr lang="en-GB" b="0" i="0" dirty="0">
                <a:solidFill>
                  <a:srgbClr val="333333"/>
                </a:solidFill>
                <a:effectLst/>
                <a:latin typeface="Ubuntu" panose="020F0502020204030204" pitchFamily="34" charset="0"/>
              </a:rPr>
              <a:t>When we blur an image, we make the colour transition from one side of an edge in the image to another smooth rather than sudden. The effect is to average out rapid changes in pixel intensity.</a:t>
            </a:r>
          </a:p>
          <a:p>
            <a:pPr algn="l"/>
            <a:r>
              <a:rPr lang="en-GB" b="0" i="0" dirty="0">
                <a:solidFill>
                  <a:srgbClr val="333333"/>
                </a:solidFill>
                <a:effectLst/>
                <a:latin typeface="Ubuntu" panose="020B0504030602030204" pitchFamily="34" charset="0"/>
              </a:rPr>
              <a:t>Blurring is to make something less clear or distinct. This could be interpreted quite broadly in the context of image analysis - anything that reduces or distorts the detail of an image might apply.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Ubuntu" panose="020F0502020204030204" pitchFamily="34" charset="0"/>
              </a:rPr>
              <a:t>A blur is a very common operation we need to perform before other tasks such as </a:t>
            </a:r>
            <a:r>
              <a:rPr lang="en-GB" b="0" i="0" u="none" strike="noStrike" dirty="0">
                <a:solidFill>
                  <a:srgbClr val="196EBD"/>
                </a:solidFill>
                <a:effectLst/>
                <a:latin typeface="Ubuntu" panose="020F0502020204030204" pitchFamily="34" charset="0"/>
                <a:hlinkClick r:id="rId3"/>
              </a:rPr>
              <a:t>thresholding</a:t>
            </a:r>
            <a:r>
              <a:rPr lang="en-GB" b="0" i="0" dirty="0">
                <a:solidFill>
                  <a:srgbClr val="333333"/>
                </a:solidFill>
                <a:effectLst/>
                <a:latin typeface="Ubuntu" panose="020F0502020204030204" pitchFamily="34" charset="0"/>
              </a:rPr>
              <a:t>. </a:t>
            </a:r>
            <a:endParaRPr lang="en-NL" dirty="0"/>
          </a:p>
          <a:p>
            <a:pPr algn="l"/>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2</a:t>
            </a:fld>
            <a:endParaRPr lang="en-NL"/>
          </a:p>
        </p:txBody>
      </p:sp>
    </p:spTree>
    <p:extLst>
      <p:ext uri="{BB962C8B-B14F-4D97-AF65-F5344CB8AC3E}">
        <p14:creationId xmlns:p14="http://schemas.microsoft.com/office/powerpoint/2010/main" val="3785488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In the day-to-day, macroscopic world, we have physical filters which separate out objects by size. A filter with small holes allows only small objects through, leaving larger objects behind. This is a good analogy for image filters. A high-pass filter will retain the smaller details in an image, filtering out the larger ones. A low-pass filter retains the larger features, analogous to what’s left behind by a physical filter mesh. </a:t>
            </a:r>
            <a:r>
              <a:rPr lang="en-GB" b="0" i="1" dirty="0">
                <a:solidFill>
                  <a:srgbClr val="333333"/>
                </a:solidFill>
                <a:effectLst/>
                <a:latin typeface="Ubuntu" panose="020B0504030602030204" pitchFamily="34" charset="0"/>
              </a:rPr>
              <a:t>High-</a:t>
            </a:r>
            <a:r>
              <a:rPr lang="en-GB" b="0" i="0" dirty="0">
                <a:solidFill>
                  <a:srgbClr val="333333"/>
                </a:solidFill>
                <a:effectLst/>
                <a:latin typeface="Ubuntu" panose="020B0504030602030204" pitchFamily="34" charset="0"/>
              </a:rPr>
              <a:t> and </a:t>
            </a:r>
            <a:r>
              <a:rPr lang="en-GB" b="0" i="1" dirty="0">
                <a:solidFill>
                  <a:srgbClr val="333333"/>
                </a:solidFill>
                <a:effectLst/>
                <a:latin typeface="Ubuntu" panose="020B0504030602030204" pitchFamily="34" charset="0"/>
              </a:rPr>
              <a:t>low-</a:t>
            </a:r>
            <a:r>
              <a:rPr lang="en-GB" b="0" i="0" dirty="0">
                <a:solidFill>
                  <a:srgbClr val="333333"/>
                </a:solidFill>
                <a:effectLst/>
                <a:latin typeface="Ubuntu" panose="020B0504030602030204" pitchFamily="34" charset="0"/>
              </a:rPr>
              <a:t>pass, here, refer to high and low </a:t>
            </a:r>
            <a:r>
              <a:rPr lang="en-GB" b="0" i="1" dirty="0">
                <a:solidFill>
                  <a:srgbClr val="333333"/>
                </a:solidFill>
                <a:effectLst/>
                <a:latin typeface="Ubuntu" panose="020B0504030602030204" pitchFamily="34" charset="0"/>
              </a:rPr>
              <a:t>spatial frequencies</a:t>
            </a:r>
            <a:r>
              <a:rPr lang="en-GB" b="0" i="0" dirty="0">
                <a:solidFill>
                  <a:srgbClr val="333333"/>
                </a:solidFill>
                <a:effectLst/>
                <a:latin typeface="Ubuntu" panose="020B0504030602030204" pitchFamily="34" charset="0"/>
              </a:rPr>
              <a:t> in the image.</a:t>
            </a:r>
          </a:p>
          <a:p>
            <a:pPr algn="l"/>
            <a:r>
              <a:rPr lang="en-GB" b="0" i="0" dirty="0">
                <a:solidFill>
                  <a:srgbClr val="333333"/>
                </a:solidFill>
                <a:effectLst/>
                <a:latin typeface="Ubuntu" panose="020B0504030602030204" pitchFamily="34" charset="0"/>
              </a:rPr>
              <a:t>[Images are 2D functions f(</a:t>
            </a:r>
            <a:r>
              <a:rPr lang="en-GB" b="0" i="0" dirty="0" err="1">
                <a:solidFill>
                  <a:srgbClr val="333333"/>
                </a:solidFill>
                <a:effectLst/>
                <a:latin typeface="Ubuntu" panose="020B0504030602030204" pitchFamily="34" charset="0"/>
              </a:rPr>
              <a:t>x,y</a:t>
            </a:r>
            <a:r>
              <a:rPr lang="en-GB" b="0" i="0" dirty="0">
                <a:solidFill>
                  <a:srgbClr val="333333"/>
                </a:solidFill>
                <a:effectLst/>
                <a:latin typeface="Ubuntu" panose="020B0504030602030204" pitchFamily="34" charset="0"/>
              </a:rPr>
              <a:t>) in spatial coordinates (</a:t>
            </a:r>
            <a:r>
              <a:rPr lang="en-GB" b="0" i="0" dirty="0" err="1">
                <a:solidFill>
                  <a:srgbClr val="333333"/>
                </a:solidFill>
                <a:effectLst/>
                <a:latin typeface="Ubuntu" panose="020B0504030602030204" pitchFamily="34" charset="0"/>
              </a:rPr>
              <a:t>x,y</a:t>
            </a:r>
            <a:r>
              <a:rPr lang="en-GB" b="0" i="0" dirty="0">
                <a:solidFill>
                  <a:srgbClr val="333333"/>
                </a:solidFill>
                <a:effectLst/>
                <a:latin typeface="Ubuntu" panose="020B0504030602030204" pitchFamily="34" charset="0"/>
              </a:rPr>
              <a:t>) in an image plane. All images can thus be decomposed using Fourier analysis into planar waves with various frequencies, phases, amplitudes, and orientations. This dual representation by a spectrum of different frequency components is completely equivalent to the conventional spatial representation: the direct conversion of a 2D spatial function f(</a:t>
            </a:r>
            <a:r>
              <a:rPr lang="en-GB" b="0" i="0" dirty="0" err="1">
                <a:solidFill>
                  <a:srgbClr val="333333"/>
                </a:solidFill>
                <a:effectLst/>
                <a:latin typeface="Ubuntu" panose="020B0504030602030204" pitchFamily="34" charset="0"/>
              </a:rPr>
              <a:t>x,y</a:t>
            </a:r>
            <a:r>
              <a:rPr lang="en-GB" b="0" i="0" dirty="0">
                <a:solidFill>
                  <a:srgbClr val="333333"/>
                </a:solidFill>
                <a:effectLst/>
                <a:latin typeface="Ubuntu" panose="020B0504030602030204" pitchFamily="34" charset="0"/>
              </a:rPr>
              <a:t>) into the 2D spectrum F(</a:t>
            </a:r>
            <a:r>
              <a:rPr lang="en-GB" b="0" i="0" dirty="0" err="1">
                <a:solidFill>
                  <a:srgbClr val="333333"/>
                </a:solidFill>
                <a:effectLst/>
                <a:latin typeface="Ubuntu" panose="020B0504030602030204" pitchFamily="34" charset="0"/>
              </a:rPr>
              <a:t>u,v</a:t>
            </a:r>
            <a:r>
              <a:rPr lang="en-GB" b="0" i="0" dirty="0">
                <a:solidFill>
                  <a:srgbClr val="333333"/>
                </a:solidFill>
                <a:effectLst/>
                <a:latin typeface="Ubuntu" panose="020B0504030602030204" pitchFamily="34" charset="0"/>
              </a:rPr>
              <a:t>) of spatial frequencies and the reverse conversion of the latter into a spatial representation f(</a:t>
            </a:r>
            <a:r>
              <a:rPr lang="en-GB" b="0" i="0" dirty="0" err="1">
                <a:solidFill>
                  <a:srgbClr val="333333"/>
                </a:solidFill>
                <a:effectLst/>
                <a:latin typeface="Ubuntu" panose="020B0504030602030204" pitchFamily="34" charset="0"/>
              </a:rPr>
              <a:t>x,y</a:t>
            </a:r>
            <a:r>
              <a:rPr lang="en-GB" b="0" i="0" dirty="0">
                <a:solidFill>
                  <a:srgbClr val="333333"/>
                </a:solidFill>
                <a:effectLst/>
                <a:latin typeface="Ubuntu" panose="020B0504030602030204" pitchFamily="34" charset="0"/>
              </a:rPr>
              <a:t>) are lossless, i.e. involve no loss of information. Such spectral representation sometimes simplifies image processing. </a:t>
            </a:r>
            <a:r>
              <a:rPr lang="en-GB" b="0" i="0" dirty="0">
                <a:solidFill>
                  <a:srgbClr val="000000"/>
                </a:solidFill>
                <a:effectLst/>
                <a:latin typeface="Arial" panose="020B0604020202020204" pitchFamily="34" charset="0"/>
              </a:rPr>
              <a:t>The human visual cortex contains cells that respond to sinusoidal spatial frequencies in different orientations.</a:t>
            </a:r>
            <a:r>
              <a:rPr lang="en-GB" b="0" i="0" dirty="0">
                <a:solidFill>
                  <a:srgbClr val="333333"/>
                </a:solidFill>
                <a:effectLst/>
                <a:latin typeface="Ubuntu" panose="020B0504030602030204" pitchFamily="34" charset="0"/>
              </a:rPr>
              <a:t>]</a:t>
            </a:r>
          </a:p>
          <a:p>
            <a:pPr algn="l"/>
            <a:r>
              <a:rPr lang="en-GB" b="0" i="0" dirty="0">
                <a:solidFill>
                  <a:srgbClr val="333333"/>
                </a:solidFill>
                <a:effectLst/>
                <a:latin typeface="Ubuntu" panose="020B0504030602030204" pitchFamily="34" charset="0"/>
              </a:rPr>
              <a:t>Details associated with high spatial frequencies are small, a lot of these features would fit across an image. Features associated with low spatial frequencies are large - maybe a couple of big features per image.</a:t>
            </a:r>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3</a:t>
            </a:fld>
            <a:endParaRPr lang="en-NL"/>
          </a:p>
        </p:txBody>
      </p:sp>
    </p:spTree>
    <p:extLst>
      <p:ext uri="{BB962C8B-B14F-4D97-AF65-F5344CB8AC3E}">
        <p14:creationId xmlns:p14="http://schemas.microsoft.com/office/powerpoint/2010/main" val="37768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A kernel can be used to implement a filter on an image. A kernel, in this context, is a small matrix which is combined with the image using a mathematical technique: </a:t>
            </a:r>
            <a:r>
              <a:rPr lang="en-GB" b="0" i="1" dirty="0">
                <a:solidFill>
                  <a:srgbClr val="333333"/>
                </a:solidFill>
                <a:effectLst/>
                <a:latin typeface="Ubuntu" panose="020B0504030602030204" pitchFamily="34" charset="0"/>
              </a:rPr>
              <a:t>convolution</a:t>
            </a:r>
            <a:r>
              <a:rPr lang="en-GB" b="0" i="0" dirty="0">
                <a:solidFill>
                  <a:srgbClr val="333333"/>
                </a:solidFill>
                <a:effectLst/>
                <a:latin typeface="Ubuntu" panose="020B0504030602030204" pitchFamily="34" charset="0"/>
              </a:rPr>
              <a:t>.</a:t>
            </a:r>
          </a:p>
          <a:p>
            <a:pPr algn="l"/>
            <a:r>
              <a:rPr lang="en-GB" b="0" i="0" dirty="0">
                <a:solidFill>
                  <a:srgbClr val="212E53"/>
                </a:solidFill>
                <a:effectLst/>
                <a:latin typeface="Myriad Pro"/>
              </a:rPr>
              <a:t>The math behind convolution is a combination of multiplication and addition. We can best get a feel for convolution by looking at a one dimensional signal. In this animation, we see a shorter sequence, the kernel, being convolved with a longer sequence, the signal. </a:t>
            </a:r>
          </a:p>
          <a:p>
            <a:pPr algn="l" fontAlgn="base">
              <a:buFont typeface="+mj-lt"/>
              <a:buAutoNum type="arabicPeriod"/>
            </a:pPr>
            <a:r>
              <a:rPr lang="en-GB" b="0" i="0" dirty="0">
                <a:solidFill>
                  <a:srgbClr val="212E53"/>
                </a:solidFill>
                <a:effectLst/>
                <a:latin typeface="Myriad Pro"/>
              </a:rPr>
              <a:t>Step the kernel along the signal one data point at a time</a:t>
            </a:r>
          </a:p>
          <a:p>
            <a:pPr algn="l" fontAlgn="base">
              <a:buFont typeface="+mj-lt"/>
              <a:buAutoNum type="arabicPeriod"/>
            </a:pPr>
            <a:r>
              <a:rPr lang="en-GB" b="0" i="0" dirty="0">
                <a:solidFill>
                  <a:srgbClr val="212E53"/>
                </a:solidFill>
                <a:effectLst/>
                <a:latin typeface="Myriad Pro"/>
              </a:rPr>
              <a:t>At each position, calculate the dot product of the two</a:t>
            </a:r>
          </a:p>
          <a:p>
            <a:pPr marL="742950" lvl="1" indent="-285750" algn="l" fontAlgn="base">
              <a:buFont typeface="Arial" panose="020B0604020202020204" pitchFamily="34" charset="0"/>
              <a:buChar char="•"/>
            </a:pPr>
            <a:r>
              <a:rPr lang="en-GB" b="0" i="0" dirty="0">
                <a:solidFill>
                  <a:srgbClr val="212E53"/>
                </a:solidFill>
                <a:effectLst/>
                <a:latin typeface="Myriad Pro"/>
              </a:rPr>
              <a:t>3.1 Multiply each pair of aligned values together</a:t>
            </a:r>
          </a:p>
          <a:p>
            <a:pPr marL="742950" lvl="1" indent="-285750" algn="l" fontAlgn="base">
              <a:buFont typeface="Arial" panose="020B0604020202020204" pitchFamily="34" charset="0"/>
              <a:buChar char="•"/>
            </a:pPr>
            <a:r>
              <a:rPr lang="en-GB" b="0" i="0" dirty="0">
                <a:solidFill>
                  <a:srgbClr val="212E53"/>
                </a:solidFill>
                <a:effectLst/>
                <a:latin typeface="Myriad Pro"/>
              </a:rPr>
              <a:t>3.2 Add up those products</a:t>
            </a:r>
          </a:p>
          <a:p>
            <a:pPr algn="l" fontAlgn="base">
              <a:buFont typeface="+mj-lt"/>
              <a:buAutoNum type="arabicPeriod"/>
            </a:pPr>
            <a:r>
              <a:rPr lang="en-GB" b="0" i="0" dirty="0">
                <a:solidFill>
                  <a:srgbClr val="212E53"/>
                </a:solidFill>
                <a:effectLst/>
                <a:latin typeface="Myriad Pro"/>
              </a:rPr>
              <a:t>The resulting sequence of dot products is the convolution of the kernel with the signal</a:t>
            </a:r>
          </a:p>
        </p:txBody>
      </p:sp>
      <p:sp>
        <p:nvSpPr>
          <p:cNvPr id="4" name="Slide Number Placeholder 3"/>
          <p:cNvSpPr>
            <a:spLocks noGrp="1"/>
          </p:cNvSpPr>
          <p:nvPr>
            <p:ph type="sldNum" sz="quarter" idx="5"/>
          </p:nvPr>
        </p:nvSpPr>
        <p:spPr/>
        <p:txBody>
          <a:bodyPr/>
          <a:lstStyle/>
          <a:p>
            <a:fld id="{06FC52F9-905A-4EB1-B64D-BA2B735BA047}" type="slidenum">
              <a:rPr lang="en-NL" smtClean="0"/>
              <a:t>4</a:t>
            </a:fld>
            <a:endParaRPr lang="en-NL"/>
          </a:p>
        </p:txBody>
      </p:sp>
    </p:spTree>
    <p:extLst>
      <p:ext uri="{BB962C8B-B14F-4D97-AF65-F5344CB8AC3E}">
        <p14:creationId xmlns:p14="http://schemas.microsoft.com/office/powerpoint/2010/main" val="367472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In the 2D case, the kernel can be thought of as a little image in itself, and will favour features of a similar size and shape in the main image. The width and height of the kernel must be an odd number, so that the pixel being worked on is always in its centre. In the example shown above, the kernel is square, with a dimension of 9 pixels.</a:t>
            </a:r>
          </a:p>
          <a:p>
            <a:pPr algn="l"/>
            <a:r>
              <a:rPr lang="en-GB" b="0" i="0" dirty="0">
                <a:solidFill>
                  <a:srgbClr val="202122"/>
                </a:solidFill>
                <a:effectLst/>
                <a:latin typeface="Arial" panose="020B0604020202020204" pitchFamily="34" charset="0"/>
              </a:rPr>
              <a:t>Convolution is the process of adding each element of the image to its local </a:t>
            </a:r>
            <a:r>
              <a:rPr lang="en-GB" b="0" i="0" dirty="0" err="1">
                <a:solidFill>
                  <a:srgbClr val="202122"/>
                </a:solidFill>
                <a:effectLst/>
                <a:latin typeface="Arial" panose="020B0604020202020204" pitchFamily="34" charset="0"/>
              </a:rPr>
              <a:t>neighbors</a:t>
            </a:r>
            <a:r>
              <a:rPr lang="en-GB" b="0" i="0" dirty="0">
                <a:solidFill>
                  <a:srgbClr val="202122"/>
                </a:solidFill>
                <a:effectLst/>
                <a:latin typeface="Arial" panose="020B0604020202020204" pitchFamily="34" charset="0"/>
              </a:rPr>
              <a:t>, weighted by the kernel.</a:t>
            </a:r>
            <a:endParaRPr lang="en-GB" b="0" i="0" dirty="0">
              <a:solidFill>
                <a:srgbClr val="333333"/>
              </a:solidFill>
              <a:effectLst/>
              <a:latin typeface="Ubuntu" panose="020B0504030602030204" pitchFamily="34" charset="0"/>
            </a:endParaRPr>
          </a:p>
          <a:p>
            <a:pPr algn="l"/>
            <a:endParaRPr lang="en-GB" b="0" i="0" dirty="0">
              <a:solidFill>
                <a:srgbClr val="333333"/>
              </a:solidFill>
              <a:effectLst/>
              <a:latin typeface="Ubuntu" panose="020B0504030602030204" pitchFamily="34" charset="0"/>
            </a:endParaRPr>
          </a:p>
        </p:txBody>
      </p:sp>
      <p:sp>
        <p:nvSpPr>
          <p:cNvPr id="4" name="Slide Number Placeholder 3"/>
          <p:cNvSpPr>
            <a:spLocks noGrp="1"/>
          </p:cNvSpPr>
          <p:nvPr>
            <p:ph type="sldNum" sz="quarter" idx="5"/>
          </p:nvPr>
        </p:nvSpPr>
        <p:spPr/>
        <p:txBody>
          <a:bodyPr/>
          <a:lstStyle/>
          <a:p>
            <a:fld id="{06FC52F9-905A-4EB1-B64D-BA2B735BA047}" type="slidenum">
              <a:rPr lang="en-NL" smtClean="0"/>
              <a:t>5</a:t>
            </a:fld>
            <a:endParaRPr lang="en-NL"/>
          </a:p>
        </p:txBody>
      </p:sp>
    </p:spTree>
    <p:extLst>
      <p:ext uri="{BB962C8B-B14F-4D97-AF65-F5344CB8AC3E}">
        <p14:creationId xmlns:p14="http://schemas.microsoft.com/office/powerpoint/2010/main" val="3495294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92929"/>
                </a:solidFill>
                <a:effectLst/>
                <a:latin typeface="source-serif-pro"/>
              </a:rPr>
              <a:t>Every time we use the filter (a.k.a. kernel) to scan the image, the size of the image will go smaller and smaller. We don’t want that, because we </a:t>
            </a:r>
            <a:r>
              <a:rPr lang="en-GB" b="0" i="0" dirty="0" err="1">
                <a:solidFill>
                  <a:srgbClr val="292929"/>
                </a:solidFill>
                <a:effectLst/>
                <a:latin typeface="source-serif-pro"/>
              </a:rPr>
              <a:t>wanna</a:t>
            </a:r>
            <a:r>
              <a:rPr lang="en-GB" b="0" i="0" dirty="0">
                <a:solidFill>
                  <a:srgbClr val="292929"/>
                </a:solidFill>
                <a:effectLst/>
                <a:latin typeface="source-serif-pro"/>
              </a:rPr>
              <a:t> preserve the original size of the image to extract some low level features. Therefore, we will add some extra pixels outside the image!</a:t>
            </a:r>
          </a:p>
          <a:p>
            <a:pPr algn="l"/>
            <a:r>
              <a:rPr lang="en-GB" b="0" i="0" dirty="0">
                <a:effectLst/>
                <a:latin typeface="Roboto" panose="020F0502020204030204" pitchFamily="34" charset="0"/>
              </a:rPr>
              <a:t>Since we typically use small kernels, for any given convolution, we might only lose a few pixels.</a:t>
            </a:r>
            <a:endParaRPr lang="en-GB" b="0" i="0" dirty="0">
              <a:solidFill>
                <a:srgbClr val="333333"/>
              </a:solidFill>
              <a:effectLst/>
              <a:latin typeface="Ubuntu" panose="020B0504030602030204" pitchFamily="34" charset="0"/>
            </a:endParaRPr>
          </a:p>
        </p:txBody>
      </p:sp>
      <p:sp>
        <p:nvSpPr>
          <p:cNvPr id="4" name="Slide Number Placeholder 3"/>
          <p:cNvSpPr>
            <a:spLocks noGrp="1"/>
          </p:cNvSpPr>
          <p:nvPr>
            <p:ph type="sldNum" sz="quarter" idx="5"/>
          </p:nvPr>
        </p:nvSpPr>
        <p:spPr/>
        <p:txBody>
          <a:bodyPr/>
          <a:lstStyle/>
          <a:p>
            <a:fld id="{06FC52F9-905A-4EB1-B64D-BA2B735BA047}" type="slidenum">
              <a:rPr lang="en-NL" smtClean="0"/>
              <a:t>6</a:t>
            </a:fld>
            <a:endParaRPr lang="en-NL"/>
          </a:p>
        </p:txBody>
      </p:sp>
    </p:spTree>
    <p:extLst>
      <p:ext uri="{BB962C8B-B14F-4D97-AF65-F5344CB8AC3E}">
        <p14:creationId xmlns:p14="http://schemas.microsoft.com/office/powerpoint/2010/main" val="1918048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Roboto" panose="020F0502020204030204" pitchFamily="34" charset="0"/>
              </a:rPr>
              <a:t>One straightforward solution to this problem is to add extra pixels of filler around the boundary of our input image, thus increasing the effective size of the image. Typically, we set the values of the extra pixels to zero.</a:t>
            </a:r>
            <a:endParaRPr lang="en-GB" b="0" i="0" dirty="0">
              <a:solidFill>
                <a:srgbClr val="333333"/>
              </a:solidFill>
              <a:effectLst/>
              <a:latin typeface="Ubuntu" panose="020B0504030602030204" pitchFamily="34" charset="0"/>
            </a:endParaRPr>
          </a:p>
        </p:txBody>
      </p:sp>
      <p:sp>
        <p:nvSpPr>
          <p:cNvPr id="4" name="Slide Number Placeholder 3"/>
          <p:cNvSpPr>
            <a:spLocks noGrp="1"/>
          </p:cNvSpPr>
          <p:nvPr>
            <p:ph type="sldNum" sz="quarter" idx="5"/>
          </p:nvPr>
        </p:nvSpPr>
        <p:spPr/>
        <p:txBody>
          <a:bodyPr/>
          <a:lstStyle/>
          <a:p>
            <a:fld id="{06FC52F9-905A-4EB1-B64D-BA2B735BA047}" type="slidenum">
              <a:rPr lang="en-NL" smtClean="0"/>
              <a:t>7</a:t>
            </a:fld>
            <a:endParaRPr lang="en-NL"/>
          </a:p>
        </p:txBody>
      </p:sp>
    </p:spTree>
    <p:extLst>
      <p:ext uri="{BB962C8B-B14F-4D97-AF65-F5344CB8AC3E}">
        <p14:creationId xmlns:p14="http://schemas.microsoft.com/office/powerpoint/2010/main" val="4285616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Different sizes, shapes and contents of kernel produce different effects. </a:t>
            </a:r>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8</a:t>
            </a:fld>
            <a:endParaRPr lang="en-NL"/>
          </a:p>
        </p:txBody>
      </p:sp>
    </p:spTree>
    <p:extLst>
      <p:ext uri="{BB962C8B-B14F-4D97-AF65-F5344CB8AC3E}">
        <p14:creationId xmlns:p14="http://schemas.microsoft.com/office/powerpoint/2010/main" val="77260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Ubuntu" panose="020F0502020204030204" pitchFamily="34" charset="0"/>
              </a:rPr>
              <a:t>There are several different blurring functions in the </a:t>
            </a:r>
            <a:r>
              <a:rPr lang="en-GB" b="0" i="0" dirty="0" err="1">
                <a:solidFill>
                  <a:srgbClr val="333333"/>
                </a:solidFill>
                <a:effectLst/>
                <a:latin typeface="Ubuntu" panose="020F0502020204030204" pitchFamily="34" charset="0"/>
              </a:rPr>
              <a:t>skimage.filters</a:t>
            </a:r>
            <a:r>
              <a:rPr lang="en-GB" b="0" i="0" dirty="0">
                <a:solidFill>
                  <a:srgbClr val="333333"/>
                </a:solidFill>
                <a:effectLst/>
                <a:latin typeface="Ubuntu" panose="020F0502020204030204" pitchFamily="34" charset="0"/>
              </a:rPr>
              <a:t> module, so we will focus on just one here, the </a:t>
            </a:r>
            <a:r>
              <a:rPr lang="en-GB" b="0" i="1" dirty="0">
                <a:solidFill>
                  <a:srgbClr val="333333"/>
                </a:solidFill>
                <a:effectLst/>
                <a:latin typeface="Ubuntu" panose="020F0502020204030204" pitchFamily="34" charset="0"/>
              </a:rPr>
              <a:t>Gaussian blur</a:t>
            </a:r>
            <a:r>
              <a:rPr lang="en-GB" b="0" i="0" dirty="0">
                <a:solidFill>
                  <a:srgbClr val="333333"/>
                </a:solidFill>
                <a:effectLst/>
                <a:latin typeface="Ubuntu" panose="020F0502020204030204" pitchFamily="34" charset="0"/>
              </a:rPr>
              <a:t>.</a:t>
            </a:r>
          </a:p>
          <a:p>
            <a:r>
              <a:rPr lang="en-GB" b="0" i="0" dirty="0">
                <a:solidFill>
                  <a:srgbClr val="333333"/>
                </a:solidFill>
                <a:effectLst/>
                <a:latin typeface="Ubuntu" panose="020B0504030602030204" pitchFamily="34" charset="0"/>
              </a:rPr>
              <a:t>A Gaussian blur is a filter that makes use of a Gaussian kernel.</a:t>
            </a:r>
          </a:p>
          <a:p>
            <a:pPr algn="l"/>
            <a:r>
              <a:rPr lang="en-GB" b="0" i="0" dirty="0">
                <a:solidFill>
                  <a:srgbClr val="333333"/>
                </a:solidFill>
                <a:effectLst/>
                <a:latin typeface="Ubuntu" panose="020B0504030602030204" pitchFamily="34" charset="0"/>
              </a:rPr>
              <a:t>In a Gaussian blur, the pixels nearest the centre of the kernel are given more weight than those far away from the centre. The rate at which this weight diminishes is determined by a Gaussian function, hence the name Gaussian blur. A Gaussian function maps random variables into a normal distribution or “Bell Curve”. The shape of the function is described by a mean value </a:t>
            </a:r>
            <a:r>
              <a:rPr lang="el-GR" b="0" i="0" dirty="0">
                <a:solidFill>
                  <a:srgbClr val="333333"/>
                </a:solidFill>
                <a:effectLst/>
                <a:latin typeface="Ubuntu" panose="020B0504030602030204" pitchFamily="34" charset="0"/>
              </a:rPr>
              <a:t>μ, </a:t>
            </a:r>
            <a:r>
              <a:rPr lang="en-GB" b="0" i="0" dirty="0">
                <a:solidFill>
                  <a:srgbClr val="333333"/>
                </a:solidFill>
                <a:effectLst/>
                <a:latin typeface="Ubuntu" panose="020B0504030602030204" pitchFamily="34" charset="0"/>
              </a:rPr>
              <a:t>and a variance value </a:t>
            </a:r>
            <a:r>
              <a:rPr lang="el-GR" b="0" i="0" dirty="0">
                <a:solidFill>
                  <a:srgbClr val="333333"/>
                </a:solidFill>
                <a:effectLst/>
                <a:latin typeface="Ubuntu" panose="020B0504030602030204" pitchFamily="34" charset="0"/>
              </a:rPr>
              <a:t>σ². </a:t>
            </a:r>
            <a:r>
              <a:rPr lang="en-GB" b="0" i="0" dirty="0">
                <a:solidFill>
                  <a:srgbClr val="333333"/>
                </a:solidFill>
                <a:effectLst/>
                <a:latin typeface="Ubuntu" panose="020B0504030602030204" pitchFamily="34" charset="0"/>
              </a:rPr>
              <a:t>The mean determines the central point of the bell curve on the x axis, and the variance describes the spread of the curve.</a:t>
            </a:r>
          </a:p>
          <a:p>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9</a:t>
            </a:fld>
            <a:endParaRPr lang="en-NL"/>
          </a:p>
        </p:txBody>
      </p:sp>
    </p:spTree>
    <p:extLst>
      <p:ext uri="{BB962C8B-B14F-4D97-AF65-F5344CB8AC3E}">
        <p14:creationId xmlns:p14="http://schemas.microsoft.com/office/powerpoint/2010/main" val="36423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1413A4DF-60ED-4D29-91AE-F6D9EE6C5511}"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6B5A1DA7-E569-4F06-8017-FA2B5B145F00}"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9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861E0A4B-02FE-41AD-B8C7-7AD1E0CF0AF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9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76C8C535-AA9A-4B7E-81A9-866AFD0DA969}"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57A6DF8E-08B5-4C33-95C6-E372E986EB37}"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46D00FB5-25B3-4D74-9C6E-521F4DE16CCF}"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9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825C6D7A-9C4B-4E54-8034-E22078F3ECE3}"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905FE247-EDE7-434C-A62D-F0E1F860FC05}"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63E9687-FAA1-4ED9-9341-937F92DAA192}"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1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572260CA-E1C3-441C-B333-A55AA613F359}"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D13D0B52-18B8-46AF-9BA1-EDA6F41DC134}"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1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27F0400E-488D-43CB-9B3D-5362514073FE}"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517BAB39-B035-4520-B726-243A995F47A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42184C2A-0541-447A-BBED-429BAC5965A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487EF5B-0DB8-4BB0-8D8B-B62A6A4D0B66}"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475755C-DCD5-49F4-9415-4E9EB68A987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1BDE6843-290C-4424-A5BF-131A9FA97B1B}"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4491FF4-02E0-4239-8D46-C162383B03B8}"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046598A-DAFC-4EE8-BB19-F4DD70F6AEE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D56CD3C-3271-4999-B5FF-C1E22671071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CD71164-D284-46D8-8A9F-1E9CC0BCAD3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E440E5E-AF6D-4F3F-81DA-7DD77744008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3C3EE90-5031-42B2-86D2-6529E100ECD0}"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F903546-3B4E-4157-8FED-9B35E0A1D0E1}"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3/12/24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7790956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8FAD6A3-EE87-4D3D-A74B-0E6A4A55B7EE}"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01B428BC-1A2F-488A-90DE-20071568037C}"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6DB8F72-C93E-492B-80FD-FD0CF47272F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FAFB31B-7B95-4889-AF77-2225C2883C5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38A4527-6D61-410D-B3C7-C771EDAEA15A}"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C3AE5E61-F229-488B-B65B-23DC6309C539}"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EE26401-CC40-4181-8635-8A73D5C3B1F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7DD1902-500B-4CA7-A87E-37E65F71EAD9}"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F7F5083-BEA8-43F4-9C74-8B5EBECF7B3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818607A-0E5D-4763-A5EC-CE45FE53AD3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062DD451-2176-4074-B6BF-D2F53912CE8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D73C489C-0C4E-4F90-AE87-EA0D4367E8C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82" name="Rounded Rectangle 8"/>
          <p:cNvSpPr/>
          <p:nvPr/>
        </p:nvSpPr>
        <p:spPr>
          <a:xfrm>
            <a:off x="6655680" y="1287720"/>
            <a:ext cx="5344200" cy="4448880"/>
          </a:xfrm>
          <a:prstGeom prst="roundRect">
            <a:avLst>
              <a:gd name="adj" fmla="val 16667"/>
            </a:avLst>
          </a:prstGeom>
          <a:solidFill>
            <a:srgbClr val="1FA0E1"/>
          </a:solidFill>
          <a:ln>
            <a:noFill/>
          </a:ln>
        </p:spPr>
        <p:style>
          <a:lnRef idx="2">
            <a:schemeClr val="accent1">
              <a:shade val="50000"/>
            </a:schemeClr>
          </a:lnRef>
          <a:fillRef idx="1">
            <a:schemeClr val="accent1"/>
          </a:fillRef>
          <a:effectRef idx="0">
            <a:schemeClr val="accent1"/>
          </a:effectRef>
          <a:fontRef idx="minor"/>
        </p:style>
      </p:sp>
      <p:sp>
        <p:nvSpPr>
          <p:cNvPr id="83" name="PlaceHolder 1"/>
          <p:cNvSpPr>
            <a:spLocks noGrp="1"/>
          </p:cNvSpPr>
          <p:nvPr>
            <p:ph type="ftr" idx="7"/>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84" name="PlaceHolder 2"/>
          <p:cNvSpPr>
            <a:spLocks noGrp="1"/>
          </p:cNvSpPr>
          <p:nvPr>
            <p:ph type="sldNum" idx="8"/>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45BFD281-C8E9-4219-A374-3236AF31753B}" type="slidenum">
              <a:rPr lang="en-US" sz="1200" b="0" strike="noStrike" spc="-1">
                <a:solidFill>
                  <a:srgbClr val="8B8B8B"/>
                </a:solidFill>
                <a:latin typeface="Assistant"/>
              </a:rPr>
              <a:t>‹#›</a:t>
            </a:fld>
            <a:endParaRPr lang="nl-NL" sz="1200" b="0" strike="noStrike" spc="-1">
              <a:latin typeface="Times New Roman"/>
            </a:endParaRPr>
          </a:p>
        </p:txBody>
      </p:sp>
      <p:sp>
        <p:nvSpPr>
          <p:cNvPr id="85" name="PlaceHolder 3"/>
          <p:cNvSpPr>
            <a:spLocks noGrp="1"/>
          </p:cNvSpPr>
          <p:nvPr>
            <p:ph type="dt" idx="9"/>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8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nl-NL" sz="4400" b="0" strike="noStrike" spc="-1">
                <a:latin typeface="Arial"/>
              </a:rPr>
              <a:t>Klik om de opmaak van de titeltekst te bewerken</a:t>
            </a:r>
          </a:p>
        </p:txBody>
      </p:sp>
      <p:sp>
        <p:nvSpPr>
          <p:cNvPr id="8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42" name="PlaceHolder 2"/>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43" name="PlaceHolder 3"/>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BB9D4B8D-43A0-4078-B8E4-8FD3F4CE9531}" type="slidenum">
              <a:rPr lang="en-US" sz="1200" b="0" strike="noStrike" spc="-1">
                <a:solidFill>
                  <a:srgbClr val="8B8B8B"/>
                </a:solidFill>
                <a:latin typeface="Assistant"/>
              </a:rPr>
              <a:t>‹#›</a:t>
            </a:fld>
            <a:endParaRPr lang="nl-NL" sz="1200" b="0" strike="noStrike" spc="-1">
              <a:latin typeface="Times New Roman"/>
            </a:endParaRPr>
          </a:p>
        </p:txBody>
      </p:sp>
      <p:sp>
        <p:nvSpPr>
          <p:cNvPr id="44" name="PlaceHolder 4"/>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71" r:id="rId1"/>
    <p:sldLayoutId id="2147483773" r:id="rId2"/>
    <p:sldLayoutId id="2147483777" r:id="rId3"/>
    <p:sldLayoutId id="2147483779" r:id="rId4"/>
    <p:sldLayoutId id="2147483781" r:id="rId5"/>
    <p:sldLayoutId id="2147483772" r:id="rId6"/>
    <p:sldLayoutId id="2147483778" r:id="rId7"/>
    <p:sldLayoutId id="2147483780" r:id="rId8"/>
    <p:sldLayoutId id="2147483775" r:id="rId9"/>
    <p:sldLayoutId id="2147483774" r:id="rId10"/>
    <p:sldLayoutId id="2147483672" r:id="rId11"/>
    <p:sldLayoutId id="2147483673"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D1D21642-DBE9-4A29-A54C-77874A324487}" type="slidenum">
              <a:rPr lang="en-US" sz="1200" b="0" strike="noStrike" spc="-1">
                <a:solidFill>
                  <a:srgbClr val="8B8B8B"/>
                </a:solidFill>
                <a:latin typeface="Assistant"/>
              </a:rPr>
              <a:t>‹#›</a:t>
            </a:fld>
            <a:endParaRPr lang="nl-NL"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53" r:id="rId1"/>
    <p:sldLayoutId id="2147483758"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015700" y="2077680"/>
            <a:ext cx="8161920" cy="1066766"/>
          </a:xfrm>
          <a:prstGeom prst="rect">
            <a:avLst/>
          </a:prstGeom>
          <a:noFill/>
          <a:ln w="0">
            <a:noFill/>
          </a:ln>
        </p:spPr>
        <p:txBody>
          <a:bodyPr lIns="0" tIns="0" rIns="0" bIns="0" anchor="b">
            <a:noAutofit/>
          </a:bodyPr>
          <a:lstStyle/>
          <a:p>
            <a:pPr algn="ctr"/>
            <a:r>
              <a:rPr lang="en-US" sz="3200" b="1" spc="-1" dirty="0">
                <a:solidFill>
                  <a:schemeClr val="bg1"/>
                </a:solidFill>
                <a:latin typeface="Nunito"/>
                <a:cs typeface="Arial"/>
              </a:rPr>
              <a:t>Image Processing with Python</a:t>
            </a:r>
            <a:br>
              <a:rPr lang="en-US" sz="4000" b="1" spc="-1" dirty="0">
                <a:solidFill>
                  <a:schemeClr val="bg1"/>
                </a:solidFill>
                <a:latin typeface="Nunito"/>
                <a:cs typeface="Arial"/>
              </a:rPr>
            </a:br>
            <a:r>
              <a:rPr lang="en-US" sz="4000" b="1" i="1" spc="-1" dirty="0">
                <a:solidFill>
                  <a:schemeClr val="bg1"/>
                </a:solidFill>
                <a:latin typeface="Nunito"/>
                <a:cs typeface="Arial"/>
              </a:rPr>
              <a:t>Blurring images</a:t>
            </a:r>
            <a:endParaRPr lang="en-US" sz="4000" b="1" i="1" strike="noStrike" spc="-1" dirty="0">
              <a:solidFill>
                <a:schemeClr val="bg1"/>
              </a:solidFill>
              <a:latin typeface="Nunito"/>
              <a:cs typeface="Arial"/>
            </a:endParaRPr>
          </a:p>
        </p:txBody>
      </p:sp>
      <p:sp>
        <p:nvSpPr>
          <p:cNvPr id="295" name="PlaceHolder 2"/>
          <p:cNvSpPr>
            <a:spLocks noGrp="1"/>
          </p:cNvSpPr>
          <p:nvPr>
            <p:ph type="subTitle"/>
          </p:nvPr>
        </p:nvSpPr>
        <p:spPr>
          <a:xfrm>
            <a:off x="-538730" y="4477049"/>
            <a:ext cx="13264519" cy="1716437"/>
          </a:xfrm>
          <a:prstGeom prst="rect">
            <a:avLst/>
          </a:prstGeom>
          <a:noFill/>
          <a:ln w="0">
            <a:noFill/>
          </a:ln>
        </p:spPr>
        <p:txBody>
          <a:bodyPr lIns="0" tIns="0" rIns="0" bIns="0" anchor="t">
            <a:noAutofit/>
          </a:bodyPr>
          <a:lstStyle/>
          <a:p>
            <a:pPr algn="ctr">
              <a:lnSpc>
                <a:spcPct val="100000"/>
              </a:lnSpc>
              <a:spcBef>
                <a:spcPts val="1001"/>
              </a:spcBef>
              <a:tabLst>
                <a:tab pos="0" algn="l"/>
              </a:tabLst>
            </a:pPr>
            <a:r>
              <a:rPr lang="nl-NL" sz="2400" spc="-1" dirty="0">
                <a:solidFill>
                  <a:srgbClr val="000000"/>
                </a:solidFill>
                <a:latin typeface="Assistant"/>
              </a:rPr>
              <a:t>Dr. </a:t>
            </a:r>
            <a:r>
              <a:rPr lang="nl-NL" sz="2400" spc="-1" dirty="0" err="1">
                <a:solidFill>
                  <a:srgbClr val="000000"/>
                </a:solidFill>
                <a:latin typeface="Assistant"/>
              </a:rPr>
              <a:t>Candace</a:t>
            </a:r>
            <a:r>
              <a:rPr lang="nl-NL" sz="2400" spc="-1" dirty="0">
                <a:solidFill>
                  <a:srgbClr val="000000"/>
                </a:solidFill>
                <a:latin typeface="Assistant"/>
              </a:rPr>
              <a:t> </a:t>
            </a:r>
            <a:r>
              <a:rPr lang="nl-NL" sz="2400" spc="-1" dirty="0" err="1">
                <a:solidFill>
                  <a:srgbClr val="000000"/>
                </a:solidFill>
                <a:latin typeface="Assistant"/>
              </a:rPr>
              <a:t>Makeda</a:t>
            </a:r>
            <a:r>
              <a:rPr lang="nl-NL" sz="2400" spc="-1" dirty="0">
                <a:solidFill>
                  <a:srgbClr val="000000"/>
                </a:solidFill>
                <a:latin typeface="Assistant"/>
              </a:rPr>
              <a:t> Moore, MD</a:t>
            </a:r>
            <a:endParaRPr lang="nl-NL" sz="2400" spc="-1" dirty="0">
              <a:solidFill>
                <a:srgbClr val="000000"/>
              </a:solidFill>
              <a:latin typeface="Arial"/>
            </a:endParaRPr>
          </a:p>
          <a:p>
            <a:pPr algn="ctr">
              <a:lnSpc>
                <a:spcPct val="100000"/>
              </a:lnSpc>
              <a:spcBef>
                <a:spcPts val="1001"/>
              </a:spcBef>
              <a:tabLst>
                <a:tab pos="0" algn="l"/>
              </a:tabLst>
            </a:pPr>
            <a:r>
              <a:rPr lang="nl-NL" sz="2400" spc="-1" dirty="0">
                <a:latin typeface="Assistant"/>
              </a:rPr>
              <a:t>Jaro </a:t>
            </a:r>
            <a:r>
              <a:rPr lang="nl-NL" sz="2400" spc="-1" dirty="0" err="1">
                <a:latin typeface="Assistant"/>
              </a:rPr>
              <a:t>Camphuijsen</a:t>
            </a:r>
            <a:r>
              <a:rPr lang="nl-NL" sz="2400" spc="-1" dirty="0">
                <a:latin typeface="Assistant"/>
              </a:rPr>
              <a:t>, MSc</a:t>
            </a:r>
            <a:endParaRPr lang="nl-NL" sz="2400" b="0" strike="noStrike" spc="-1" dirty="0">
              <a:latin typeface="Assistant"/>
            </a:endParaRPr>
          </a:p>
          <a:p>
            <a:pPr algn="ctr">
              <a:lnSpc>
                <a:spcPct val="100000"/>
              </a:lnSpc>
              <a:spcBef>
                <a:spcPts val="1001"/>
              </a:spcBef>
              <a:tabLst>
                <a:tab pos="0" algn="l"/>
              </a:tabLst>
            </a:pPr>
            <a:r>
              <a:rPr lang="nl-NL" sz="2400" spc="-1" dirty="0" err="1">
                <a:latin typeface="Assistant"/>
              </a:rPr>
              <a:t>Giulia</a:t>
            </a:r>
            <a:r>
              <a:rPr lang="nl-NL" sz="2400" spc="-1" dirty="0">
                <a:latin typeface="Assistant"/>
              </a:rPr>
              <a:t> </a:t>
            </a:r>
            <a:r>
              <a:rPr lang="nl-NL" sz="2400" spc="-1" dirty="0" err="1">
                <a:latin typeface="Assistant"/>
              </a:rPr>
              <a:t>Crocioni</a:t>
            </a:r>
            <a:r>
              <a:rPr lang="nl-NL" sz="2400" spc="-1" dirty="0">
                <a:latin typeface="Assistant"/>
              </a:rPr>
              <a:t>, MSc</a:t>
            </a:r>
          </a:p>
          <a:p>
            <a:pPr algn="ctr">
              <a:lnSpc>
                <a:spcPct val="100000"/>
              </a:lnSpc>
              <a:spcBef>
                <a:spcPts val="1001"/>
              </a:spcBef>
              <a:tabLst>
                <a:tab pos="0" algn="l"/>
              </a:tabLst>
            </a:pPr>
            <a:r>
              <a:rPr lang="nl-NL" sz="2400" b="0" strike="noStrike" spc="-1" dirty="0">
                <a:latin typeface="Assistant"/>
              </a:rPr>
              <a:t>Thij</a:t>
            </a:r>
            <a:r>
              <a:rPr lang="nl-NL" sz="2400" spc="-1" dirty="0">
                <a:latin typeface="Assistant"/>
              </a:rPr>
              <a:t>s </a:t>
            </a:r>
            <a:r>
              <a:rPr lang="nl-NL" sz="2400" spc="-1" dirty="0" err="1">
                <a:latin typeface="Assistant"/>
              </a:rPr>
              <a:t>Vroegh</a:t>
            </a:r>
            <a:r>
              <a:rPr lang="nl-NL" sz="2400" spc="-1" dirty="0">
                <a:latin typeface="Assistant"/>
              </a:rPr>
              <a:t>, PhD</a:t>
            </a:r>
            <a:endParaRPr lang="nl-NL" sz="2400" b="0" strike="noStrike" spc="-1" dirty="0">
              <a:latin typeface="Assistant"/>
            </a:endParaRPr>
          </a:p>
          <a:p>
            <a:pPr algn="ctr">
              <a:lnSpc>
                <a:spcPct val="100000"/>
              </a:lnSpc>
              <a:spcBef>
                <a:spcPts val="1001"/>
              </a:spcBef>
              <a:buNone/>
              <a:tabLst>
                <a:tab pos="0" algn="l"/>
              </a:tabLst>
            </a:pPr>
            <a:endParaRPr lang="nl-NL" sz="2400" b="0" strike="noStrike" spc="-1" dirty="0">
              <a:latin typeface="Assistant"/>
            </a:endParaRPr>
          </a:p>
          <a:p>
            <a:pPr algn="ctr">
              <a:lnSpc>
                <a:spcPct val="100000"/>
              </a:lnSpc>
              <a:spcBef>
                <a:spcPts val="1001"/>
              </a:spcBef>
              <a:tabLst>
                <a:tab pos="0" algn="l"/>
              </a:tabLst>
            </a:pPr>
            <a:endParaRPr lang="nl-NL" sz="2400" spc="-1" dirty="0">
              <a:latin typeface="Arial"/>
            </a:endParaRPr>
          </a:p>
          <a:p>
            <a:pPr algn="ctr">
              <a:lnSpc>
                <a:spcPct val="100000"/>
              </a:lnSpc>
              <a:spcBef>
                <a:spcPts val="1001"/>
              </a:spcBef>
              <a:tabLst>
                <a:tab pos="0" algn="l"/>
              </a:tabLst>
            </a:pPr>
            <a:endParaRPr lang="nl-NL" sz="2400" spc="-1" dirty="0">
              <a:latin typeface="Arial"/>
            </a:endParaRPr>
          </a:p>
        </p:txBody>
      </p:sp>
    </p:spTree>
    <p:extLst>
      <p:ext uri="{BB962C8B-B14F-4D97-AF65-F5344CB8AC3E}">
        <p14:creationId xmlns:p14="http://schemas.microsoft.com/office/powerpoint/2010/main" val="78966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Gaussian blur</a:t>
            </a:r>
            <a:endParaRPr lang="en-US" sz="2800" dirty="0">
              <a:solidFill>
                <a:srgbClr val="00A0E1"/>
              </a:solidFill>
              <a:latin typeface="+mj-lt"/>
              <a:cs typeface="Calibri Light" panose="020F0302020204030204" pitchFamily="34" charset="0"/>
            </a:endParaRPr>
          </a:p>
        </p:txBody>
      </p:sp>
      <p:pic>
        <p:nvPicPr>
          <p:cNvPr id="2" name="Picture 6" descr="2D Gaussian function">
            <a:extLst>
              <a:ext uri="{FF2B5EF4-FFF2-40B4-BE49-F238E27FC236}">
                <a16:creationId xmlns:a16="http://schemas.microsoft.com/office/drawing/2014/main" id="{126E61F7-8250-5847-24B9-F79BC763B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823" y="910462"/>
            <a:ext cx="3500354" cy="26252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C284039-57DD-0FBA-D030-9A21B97A4D0D}"/>
              </a:ext>
            </a:extLst>
          </p:cNvPr>
          <p:cNvGrpSpPr/>
          <p:nvPr/>
        </p:nvGrpSpPr>
        <p:grpSpPr>
          <a:xfrm>
            <a:off x="1123950" y="3595591"/>
            <a:ext cx="9944099" cy="2466237"/>
            <a:chOff x="1453243" y="3934565"/>
            <a:chExt cx="9944099" cy="2466237"/>
          </a:xfrm>
        </p:grpSpPr>
        <p:pic>
          <p:nvPicPr>
            <p:cNvPr id="5122" name="Picture 2" descr="image processing - By which measures should I set the size of my Gaussian  filter in MATLAB? - Stack Overflow">
              <a:extLst>
                <a:ext uri="{FF2B5EF4-FFF2-40B4-BE49-F238E27FC236}">
                  <a16:creationId xmlns:a16="http://schemas.microsoft.com/office/drawing/2014/main" id="{D3980876-CA17-4A48-9CE7-7D3BC0A4A2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794" t="6482" r="56229" b="58271"/>
            <a:stretch/>
          </p:blipFill>
          <p:spPr bwMode="auto">
            <a:xfrm>
              <a:off x="1453243" y="3934565"/>
              <a:ext cx="2367643" cy="2417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processing - By which measures should I set the size of my Gaussian  filter in MATLAB? - Stack Overflow">
              <a:extLst>
                <a:ext uri="{FF2B5EF4-FFF2-40B4-BE49-F238E27FC236}">
                  <a16:creationId xmlns:a16="http://schemas.microsoft.com/office/drawing/2014/main" id="{2BE8F8F5-A430-238D-A4F0-D33C8FC011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785" t="6482" r="12239" b="58271"/>
            <a:stretch/>
          </p:blipFill>
          <p:spPr bwMode="auto">
            <a:xfrm>
              <a:off x="3984171" y="3934565"/>
              <a:ext cx="2367643" cy="2417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processing - By which measures should I set the size of my Gaussian  filter in MATLAB? - Stack Overflow">
              <a:extLst>
                <a:ext uri="{FF2B5EF4-FFF2-40B4-BE49-F238E27FC236}">
                  <a16:creationId xmlns:a16="http://schemas.microsoft.com/office/drawing/2014/main" id="{3ECBAC1D-05D5-22E4-744A-571D5D41A8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02" t="54519" r="56422" b="10234"/>
            <a:stretch/>
          </p:blipFill>
          <p:spPr bwMode="auto">
            <a:xfrm>
              <a:off x="6515099" y="3983552"/>
              <a:ext cx="2367643" cy="2417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processing - By which measures should I set the size of my Gaussian  filter in MATLAB? - Stack Overflow">
              <a:extLst>
                <a:ext uri="{FF2B5EF4-FFF2-40B4-BE49-F238E27FC236}">
                  <a16:creationId xmlns:a16="http://schemas.microsoft.com/office/drawing/2014/main" id="{1E3E3141-C4C7-CC71-80B2-F470FF031D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78" t="54519" r="12239" b="10234"/>
            <a:stretch/>
          </p:blipFill>
          <p:spPr bwMode="auto">
            <a:xfrm>
              <a:off x="9046027" y="3983552"/>
              <a:ext cx="2351315" cy="241725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149C38-62BD-5806-4E65-BC9852B4E3F7}"/>
                  </a:ext>
                </a:extLst>
              </p:cNvPr>
              <p:cNvSpPr txBox="1"/>
              <p:nvPr/>
            </p:nvSpPr>
            <p:spPr>
              <a:xfrm>
                <a:off x="4649129" y="6012841"/>
                <a:ext cx="2893741" cy="400110"/>
              </a:xfrm>
              <a:prstGeom prst="rect">
                <a:avLst/>
              </a:prstGeom>
              <a:noFill/>
            </p:spPr>
            <p:txBody>
              <a:bodyPr wrap="none" rtlCol="0">
                <a:spAutoFit/>
              </a:bodyPr>
              <a:lstStyle/>
              <a:p>
                <a:r>
                  <a:rPr lang="en-NL" sz="2000" dirty="0"/>
                  <a:t>Increasing </a:t>
                </a:r>
                <a14:m>
                  <m:oMath xmlns:m="http://schemas.openxmlformats.org/officeDocument/2006/math">
                    <m:r>
                      <a:rPr lang="en-NL" sz="2000" i="1" smtClean="0">
                        <a:latin typeface="Cambria Math" panose="02040503050406030204" pitchFamily="18" charset="0"/>
                        <a:ea typeface="Cambria Math" panose="02040503050406030204" pitchFamily="18" charset="0"/>
                      </a:rPr>
                      <m:t>𝜎</m:t>
                    </m:r>
                    <m:r>
                      <a:rPr lang="nl-NL" sz="2000" b="0" i="1" baseline="30000" smtClean="0">
                        <a:latin typeface="Cambria Math" panose="02040503050406030204" pitchFamily="18" charset="0"/>
                        <a:ea typeface="Cambria Math" panose="02040503050406030204" pitchFamily="18" charset="0"/>
                      </a:rPr>
                      <m:t>2</m:t>
                    </m:r>
                  </m:oMath>
                </a14:m>
                <a:r>
                  <a:rPr lang="en-NL" sz="2000" dirty="0"/>
                  <a:t> (variance)</a:t>
                </a:r>
              </a:p>
            </p:txBody>
          </p:sp>
        </mc:Choice>
        <mc:Fallback xmlns="">
          <p:sp>
            <p:nvSpPr>
              <p:cNvPr id="8" name="TextBox 7">
                <a:extLst>
                  <a:ext uri="{FF2B5EF4-FFF2-40B4-BE49-F238E27FC236}">
                    <a16:creationId xmlns:a16="http://schemas.microsoft.com/office/drawing/2014/main" id="{0C149C38-62BD-5806-4E65-BC9852B4E3F7}"/>
                  </a:ext>
                </a:extLst>
              </p:cNvPr>
              <p:cNvSpPr txBox="1">
                <a:spLocks noRot="1" noChangeAspect="1" noMove="1" noResize="1" noEditPoints="1" noAdjustHandles="1" noChangeArrowheads="1" noChangeShapeType="1" noTextEdit="1"/>
              </p:cNvSpPr>
              <p:nvPr/>
            </p:nvSpPr>
            <p:spPr>
              <a:xfrm>
                <a:off x="4649129" y="6012841"/>
                <a:ext cx="2893741" cy="400110"/>
              </a:xfrm>
              <a:prstGeom prst="rect">
                <a:avLst/>
              </a:prstGeom>
              <a:blipFill>
                <a:blip r:embed="rId5"/>
                <a:stretch>
                  <a:fillRect l="-2632" t="-9375" r="-1316" b="-28125"/>
                </a:stretch>
              </a:blipFill>
            </p:spPr>
            <p:txBody>
              <a:bodyPr/>
              <a:lstStyle/>
              <a:p>
                <a:r>
                  <a:rPr lang="en-NL">
                    <a:noFill/>
                  </a:rPr>
                  <a:t> </a:t>
                </a:r>
              </a:p>
            </p:txBody>
          </p:sp>
        </mc:Fallback>
      </mc:AlternateContent>
      <p:cxnSp>
        <p:nvCxnSpPr>
          <p:cNvPr id="10" name="Straight Arrow Connector 9">
            <a:extLst>
              <a:ext uri="{FF2B5EF4-FFF2-40B4-BE49-F238E27FC236}">
                <a16:creationId xmlns:a16="http://schemas.microsoft.com/office/drawing/2014/main" id="{09E4F51C-EFEA-3B98-FC8C-5819813E7442}"/>
              </a:ext>
            </a:extLst>
          </p:cNvPr>
          <p:cNvCxnSpPr/>
          <p:nvPr/>
        </p:nvCxnSpPr>
        <p:spPr>
          <a:xfrm>
            <a:off x="5271406" y="6547758"/>
            <a:ext cx="164918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438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Gaussian blur</a:t>
            </a:r>
            <a:endParaRPr lang="en-US" sz="2800" dirty="0">
              <a:solidFill>
                <a:srgbClr val="00A0E1"/>
              </a:solidFill>
              <a:latin typeface="+mj-lt"/>
              <a:cs typeface="Calibri Light" panose="020F0302020204030204" pitchFamily="34" charset="0"/>
            </a:endParaRPr>
          </a:p>
        </p:txBody>
      </p:sp>
      <p:pic>
        <p:nvPicPr>
          <p:cNvPr id="6148" name="Picture 4" descr="Blur demo animation">
            <a:extLst>
              <a:ext uri="{FF2B5EF4-FFF2-40B4-BE49-F238E27FC236}">
                <a16:creationId xmlns:a16="http://schemas.microsoft.com/office/drawing/2014/main" id="{FAB42D9A-ECA5-81F5-1CC7-78CAF4031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235" y="4348551"/>
            <a:ext cx="6913528" cy="221128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t image">
            <a:extLst>
              <a:ext uri="{FF2B5EF4-FFF2-40B4-BE49-F238E27FC236}">
                <a16:creationId xmlns:a16="http://schemas.microsoft.com/office/drawing/2014/main" id="{179BB55F-93AB-DEFF-C8B1-CB88264A0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367" y="1164562"/>
            <a:ext cx="2153263" cy="290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359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Blurring</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80464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Edges</a:t>
            </a:r>
          </a:p>
        </p:txBody>
      </p:sp>
      <p:pic>
        <p:nvPicPr>
          <p:cNvPr id="7" name="Picture 4" descr="OpenCV Canny Edge Detection - javatpoint">
            <a:extLst>
              <a:ext uri="{FF2B5EF4-FFF2-40B4-BE49-F238E27FC236}">
                <a16:creationId xmlns:a16="http://schemas.microsoft.com/office/drawing/2014/main" id="{21B63231-2974-1997-FB70-75A9B3A8D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49" t="13250"/>
          <a:stretch/>
        </p:blipFill>
        <p:spPr bwMode="auto">
          <a:xfrm>
            <a:off x="2961432" y="3849892"/>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penCV Canny Edge Detection - javatpoint">
            <a:extLst>
              <a:ext uri="{FF2B5EF4-FFF2-40B4-BE49-F238E27FC236}">
                <a16:creationId xmlns:a16="http://schemas.microsoft.com/office/drawing/2014/main" id="{36278496-3503-153A-C81D-C4BED2C74F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50" r="50649"/>
          <a:stretch/>
        </p:blipFill>
        <p:spPr bwMode="auto">
          <a:xfrm>
            <a:off x="4610358" y="1179181"/>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penCV Canny Edge Detection - javatpoint">
            <a:extLst>
              <a:ext uri="{FF2B5EF4-FFF2-40B4-BE49-F238E27FC236}">
                <a16:creationId xmlns:a16="http://schemas.microsoft.com/office/drawing/2014/main" id="{F3295CD6-B961-986B-FA9D-8771172466C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t="13250" r="50649"/>
          <a:stretch/>
        </p:blipFill>
        <p:spPr bwMode="auto">
          <a:xfrm>
            <a:off x="6153067" y="3849892"/>
            <a:ext cx="2971282" cy="19024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E7E7566A-BB04-C898-47A4-225619F1EC3E}"/>
              </a:ext>
            </a:extLst>
          </p:cNvPr>
          <p:cNvSpPr txBox="1"/>
          <p:nvPr/>
        </p:nvSpPr>
        <p:spPr>
          <a:xfrm>
            <a:off x="1325675" y="4003341"/>
            <a:ext cx="9540649" cy="646655"/>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2400" dirty="0">
                <a:cs typeface="Calibri Light" panose="020F0302020204030204" pitchFamily="34" charset="0"/>
              </a:rPr>
              <a:t>Blurring</a:t>
            </a:r>
            <a:endParaRPr lang="en-US" sz="2000" dirty="0">
              <a:cs typeface="Calibri Light" panose="020F0302020204030204" pitchFamily="34" charset="0"/>
            </a:endParaRPr>
          </a:p>
        </p:txBody>
      </p:sp>
    </p:spTree>
    <p:extLst>
      <p:ext uri="{BB962C8B-B14F-4D97-AF65-F5344CB8AC3E}">
        <p14:creationId xmlns:p14="http://schemas.microsoft.com/office/powerpoint/2010/main" val="2875021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Filters</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High-pass</a:t>
            </a:r>
          </a:p>
          <a:p>
            <a:pPr marL="800100" lvl="1" indent="-342900">
              <a:buFont typeface="Arial" panose="020B0604020202020204" pitchFamily="34" charset="0"/>
              <a:buChar char="•"/>
            </a:pPr>
            <a:r>
              <a:rPr lang="en-US" sz="2000" dirty="0">
                <a:cs typeface="Calibri Light" panose="020F0302020204030204" pitchFamily="34" charset="0"/>
              </a:rPr>
              <a:t>Attenuating low frequency components</a:t>
            </a:r>
          </a:p>
          <a:p>
            <a:pPr marL="800100" lvl="1" indent="-342900">
              <a:buFont typeface="Arial" panose="020B0604020202020204" pitchFamily="34" charset="0"/>
              <a:buChar char="•"/>
            </a:pPr>
            <a:r>
              <a:rPr lang="en-US" sz="2000" dirty="0">
                <a:cs typeface="Calibri Light" panose="020F0302020204030204" pitchFamily="34" charset="0"/>
              </a:rPr>
              <a:t>Keeping smaller details</a:t>
            </a:r>
          </a:p>
          <a:p>
            <a:pPr marL="800100" lvl="1" indent="-342900">
              <a:buFont typeface="Arial" panose="020B0604020202020204" pitchFamily="34" charset="0"/>
              <a:buChar char="•"/>
            </a:pPr>
            <a:r>
              <a:rPr lang="en-US" sz="2000" dirty="0">
                <a:cs typeface="Calibri Light" panose="020F0302020204030204" pitchFamily="34" charset="0"/>
              </a:rPr>
              <a:t>E.g. Edge filters</a:t>
            </a:r>
          </a:p>
          <a:p>
            <a:endParaRPr lang="en-US" sz="2400" dirty="0">
              <a:cs typeface="Calibri Light" panose="020F0302020204030204" pitchFamily="34" charset="0"/>
            </a:endParaRPr>
          </a:p>
          <a:p>
            <a:endParaRPr lang="en-US" sz="2400" dirty="0">
              <a:cs typeface="Calibri Light" panose="020F0302020204030204" pitchFamily="34" charset="0"/>
            </a:endParaRPr>
          </a:p>
          <a:p>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Low-pass</a:t>
            </a:r>
          </a:p>
          <a:p>
            <a:pPr marL="800100" lvl="1" indent="-342900">
              <a:buFont typeface="Arial" panose="020B0604020202020204" pitchFamily="34" charset="0"/>
              <a:buChar char="•"/>
            </a:pPr>
            <a:r>
              <a:rPr lang="en-US" sz="2000" dirty="0">
                <a:cs typeface="Calibri Light" panose="020F0302020204030204" pitchFamily="34" charset="0"/>
              </a:rPr>
              <a:t>Attenuating high frequency components</a:t>
            </a:r>
          </a:p>
          <a:p>
            <a:pPr marL="800100" lvl="1" indent="-342900">
              <a:buFont typeface="Arial" panose="020B0604020202020204" pitchFamily="34" charset="0"/>
              <a:buChar char="•"/>
            </a:pPr>
            <a:r>
              <a:rPr lang="en-US" sz="2000" dirty="0">
                <a:cs typeface="Calibri Light" panose="020F0302020204030204" pitchFamily="34" charset="0"/>
              </a:rPr>
              <a:t>Keeping larger features</a:t>
            </a:r>
          </a:p>
          <a:p>
            <a:pPr marL="800100" lvl="1" indent="-342900">
              <a:buFont typeface="Arial" panose="020B0604020202020204" pitchFamily="34" charset="0"/>
              <a:buChar char="•"/>
            </a:pPr>
            <a:r>
              <a:rPr lang="en-US" sz="2000" dirty="0">
                <a:cs typeface="Calibri Light" panose="020F0302020204030204" pitchFamily="34" charset="0"/>
              </a:rPr>
              <a:t>E.g. Smoothening filters</a:t>
            </a:r>
          </a:p>
        </p:txBody>
      </p:sp>
      <p:pic>
        <p:nvPicPr>
          <p:cNvPr id="2050" name="Picture 2" descr="Low Pass, High Pass and Band Pass Filters - Simple Explanation - RF Page">
            <a:extLst>
              <a:ext uri="{FF2B5EF4-FFF2-40B4-BE49-F238E27FC236}">
                <a16:creationId xmlns:a16="http://schemas.microsoft.com/office/drawing/2014/main" id="{0D37DB7C-599C-C9D3-FB93-A79BC61A82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4" t="56768" r="54457" b="5386"/>
          <a:stretch/>
        </p:blipFill>
        <p:spPr bwMode="auto">
          <a:xfrm>
            <a:off x="5618491" y="4681016"/>
            <a:ext cx="1470549" cy="960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w Pass, High Pass and Band Pass Filters - Simple Explanation - RF Page">
            <a:extLst>
              <a:ext uri="{FF2B5EF4-FFF2-40B4-BE49-F238E27FC236}">
                <a16:creationId xmlns:a16="http://schemas.microsoft.com/office/drawing/2014/main" id="{E86291D8-FFF4-D25A-6780-DA1D86A1CF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457" t="3512" r="5171" b="56769"/>
          <a:stretch/>
        </p:blipFill>
        <p:spPr bwMode="auto">
          <a:xfrm>
            <a:off x="5755791" y="2468835"/>
            <a:ext cx="1333249" cy="9601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penCV Canny Edge Detection - javatpoint">
            <a:extLst>
              <a:ext uri="{FF2B5EF4-FFF2-40B4-BE49-F238E27FC236}">
                <a16:creationId xmlns:a16="http://schemas.microsoft.com/office/drawing/2014/main" id="{D26E789B-DC35-E52C-A122-A132A7C25A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649" t="13250"/>
          <a:stretch/>
        </p:blipFill>
        <p:spPr bwMode="auto">
          <a:xfrm>
            <a:off x="7895042" y="1766813"/>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penCV Canny Edge Detection - javatpoint">
            <a:extLst>
              <a:ext uri="{FF2B5EF4-FFF2-40B4-BE49-F238E27FC236}">
                <a16:creationId xmlns:a16="http://schemas.microsoft.com/office/drawing/2014/main" id="{E8C4BF00-574A-2290-E490-BA142067922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t="13250" r="50649"/>
          <a:stretch/>
        </p:blipFill>
        <p:spPr bwMode="auto">
          <a:xfrm>
            <a:off x="7895042" y="3773455"/>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OpenCV Canny Edge Detection - javatpoint">
            <a:extLst>
              <a:ext uri="{FF2B5EF4-FFF2-40B4-BE49-F238E27FC236}">
                <a16:creationId xmlns:a16="http://schemas.microsoft.com/office/drawing/2014/main" id="{5E3A98AC-1920-BBB3-1175-6D3227A076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250" r="50649"/>
          <a:stretch/>
        </p:blipFill>
        <p:spPr bwMode="auto">
          <a:xfrm>
            <a:off x="8344265" y="414352"/>
            <a:ext cx="1949573" cy="124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Kernels</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cs typeface="Calibri Light" panose="020F0302020204030204" pitchFamily="34" charset="0"/>
              </a:rPr>
              <a:t>Implement filters on images</a:t>
            </a: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2D Convolution operation between the kernel and an image</a:t>
            </a:r>
          </a:p>
          <a:p>
            <a:pPr marL="342900" indent="-342900">
              <a:buFont typeface="Arial" panose="020B0604020202020204" pitchFamily="34" charset="0"/>
              <a:buChar char="•"/>
            </a:pPr>
            <a:endParaRPr lang="en-US" sz="2400" dirty="0">
              <a:cs typeface="Calibri Light" panose="020F0302020204030204" pitchFamily="34" charset="0"/>
            </a:endParaRPr>
          </a:p>
          <a:p>
            <a:pPr marL="800100" lvl="1" indent="-342900">
              <a:buFont typeface="Arial" panose="020B0604020202020204" pitchFamily="34" charset="0"/>
              <a:buChar char="•"/>
            </a:pPr>
            <a:r>
              <a:rPr lang="en-US" sz="2400" b="1" dirty="0">
                <a:cs typeface="Calibri Light" panose="020F0302020204030204" pitchFamily="34" charset="0"/>
              </a:rPr>
              <a:t>1D Convolution</a:t>
            </a:r>
          </a:p>
          <a:p>
            <a:pPr marL="342900" indent="-342900">
              <a:buFont typeface="Arial" panose="020B0604020202020204" pitchFamily="34" charset="0"/>
              <a:buChar char="•"/>
            </a:pPr>
            <a:endParaRPr lang="en-US" sz="2000" dirty="0">
              <a:cs typeface="Calibri Light" panose="020F0302020204030204" pitchFamily="34" charset="0"/>
            </a:endParaRPr>
          </a:p>
        </p:txBody>
      </p:sp>
      <p:pic>
        <p:nvPicPr>
          <p:cNvPr id="1028" name="Picture 4" descr="Convolution in one dimension for neural networks">
            <a:extLst>
              <a:ext uri="{FF2B5EF4-FFF2-40B4-BE49-F238E27FC236}">
                <a16:creationId xmlns:a16="http://schemas.microsoft.com/office/drawing/2014/main" id="{5622D87F-35F5-A289-02E8-D004F6ED9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774" y="3214355"/>
            <a:ext cx="5990450" cy="336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369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87C63F-2862-E18C-7056-C44AAA0ED198}"/>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cs typeface="Calibri Light" panose="020F0302020204030204" pitchFamily="34" charset="0"/>
              </a:rPr>
              <a:t>Implement filters on images</a:t>
            </a: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2D Convolution operation between the kernel and an image</a:t>
            </a:r>
          </a:p>
          <a:p>
            <a:pPr marL="342900" indent="-342900">
              <a:buFont typeface="Arial" panose="020B0604020202020204" pitchFamily="34" charset="0"/>
              <a:buChar char="•"/>
            </a:pPr>
            <a:endParaRPr lang="en-US" sz="2400" dirty="0">
              <a:cs typeface="Calibri Light" panose="020F0302020204030204" pitchFamily="34" charset="0"/>
            </a:endParaRPr>
          </a:p>
          <a:p>
            <a:pPr marL="800100" lvl="1" indent="-342900">
              <a:buFont typeface="Arial" panose="020B0604020202020204" pitchFamily="34" charset="0"/>
              <a:buChar char="•"/>
            </a:pPr>
            <a:r>
              <a:rPr lang="en-US" sz="2400" dirty="0">
                <a:cs typeface="Calibri Light" panose="020F0302020204030204" pitchFamily="34" charset="0"/>
              </a:rPr>
              <a:t>1D Convolution</a:t>
            </a:r>
          </a:p>
          <a:p>
            <a:pPr marL="342900" indent="-342900">
              <a:buFont typeface="Arial" panose="020B0604020202020204" pitchFamily="34" charset="0"/>
              <a:buChar char="•"/>
            </a:pPr>
            <a:endParaRPr lang="en-US" sz="2400" b="1" dirty="0">
              <a:cs typeface="Calibri Light" panose="020F0302020204030204" pitchFamily="34" charset="0"/>
            </a:endParaRPr>
          </a:p>
          <a:p>
            <a:pPr marL="800100" lvl="1" indent="-342900">
              <a:buFont typeface="Arial" panose="020B0604020202020204" pitchFamily="34" charset="0"/>
              <a:buChar char="•"/>
            </a:pPr>
            <a:r>
              <a:rPr lang="en-US" sz="2400" b="1" dirty="0">
                <a:cs typeface="Calibri Light" panose="020F0302020204030204" pitchFamily="34" charset="0"/>
              </a:rPr>
              <a:t>2D Convolution</a:t>
            </a:r>
          </a:p>
          <a:p>
            <a:pPr marL="342900" indent="-342900">
              <a:buFont typeface="Arial" panose="020B0604020202020204" pitchFamily="34" charset="0"/>
              <a:buChar char="•"/>
            </a:pPr>
            <a:endParaRPr lang="en-US" sz="2000" dirty="0">
              <a:cs typeface="Calibri Light" panose="020F0302020204030204" pitchFamily="34" charset="0"/>
            </a:endParaRPr>
          </a:p>
        </p:txBody>
      </p:sp>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Kernels</a:t>
            </a:r>
            <a:endParaRPr lang="en-US" sz="2800" dirty="0">
              <a:solidFill>
                <a:srgbClr val="00A0E1"/>
              </a:solidFill>
              <a:latin typeface="+mj-lt"/>
              <a:cs typeface="Calibri Light" panose="020F0302020204030204" pitchFamily="34" charset="0"/>
            </a:endParaRPr>
          </a:p>
        </p:txBody>
      </p:sp>
      <p:pic>
        <p:nvPicPr>
          <p:cNvPr id="5" name="Picture 2">
            <a:extLst>
              <a:ext uri="{FF2B5EF4-FFF2-40B4-BE49-F238E27FC236}">
                <a16:creationId xmlns:a16="http://schemas.microsoft.com/office/drawing/2014/main" id="{14FC8381-67E4-9BB3-2293-1245895FB0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25" t="19762" r="15357" b="24524"/>
          <a:stretch/>
        </p:blipFill>
        <p:spPr bwMode="auto">
          <a:xfrm>
            <a:off x="2859005" y="3886199"/>
            <a:ext cx="6473988" cy="2836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1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Padding</a:t>
            </a:r>
            <a:endParaRPr lang="en-US" sz="2800" dirty="0">
              <a:solidFill>
                <a:srgbClr val="00A0E1"/>
              </a:solidFill>
              <a:latin typeface="+mj-lt"/>
              <a:cs typeface="Calibri Light" panose="020F0302020204030204" pitchFamily="34" charset="0"/>
            </a:endParaRPr>
          </a:p>
        </p:txBody>
      </p:sp>
      <p:grpSp>
        <p:nvGrpSpPr>
          <p:cNvPr id="12" name="Group 11">
            <a:extLst>
              <a:ext uri="{FF2B5EF4-FFF2-40B4-BE49-F238E27FC236}">
                <a16:creationId xmlns:a16="http://schemas.microsoft.com/office/drawing/2014/main" id="{96DDEF9B-754E-DA09-B32A-3C98290BD8C6}"/>
              </a:ext>
            </a:extLst>
          </p:cNvPr>
          <p:cNvGrpSpPr/>
          <p:nvPr/>
        </p:nvGrpSpPr>
        <p:grpSpPr>
          <a:xfrm>
            <a:off x="3303431" y="2304534"/>
            <a:ext cx="5585138" cy="2248932"/>
            <a:chOff x="3303431" y="1180068"/>
            <a:chExt cx="5585138" cy="2248932"/>
          </a:xfrm>
        </p:grpSpPr>
        <p:grpSp>
          <p:nvGrpSpPr>
            <p:cNvPr id="10" name="Group 9">
              <a:extLst>
                <a:ext uri="{FF2B5EF4-FFF2-40B4-BE49-F238E27FC236}">
                  <a16:creationId xmlns:a16="http://schemas.microsoft.com/office/drawing/2014/main" id="{3FABFDE7-B7FE-3FAC-5ADB-714FF808DED7}"/>
                </a:ext>
              </a:extLst>
            </p:cNvPr>
            <p:cNvGrpSpPr/>
            <p:nvPr/>
          </p:nvGrpSpPr>
          <p:grpSpPr>
            <a:xfrm>
              <a:off x="3303431" y="1180068"/>
              <a:ext cx="5585138" cy="2248932"/>
              <a:chOff x="3549650" y="1216172"/>
              <a:chExt cx="5585138" cy="2248932"/>
            </a:xfrm>
          </p:grpSpPr>
          <p:sp>
            <p:nvSpPr>
              <p:cNvPr id="6" name="TextBox 5">
                <a:extLst>
                  <a:ext uri="{FF2B5EF4-FFF2-40B4-BE49-F238E27FC236}">
                    <a16:creationId xmlns:a16="http://schemas.microsoft.com/office/drawing/2014/main" id="{3DB7D505-9C21-B9A4-D04E-322B338F6360}"/>
                  </a:ext>
                </a:extLst>
              </p:cNvPr>
              <p:cNvSpPr txBox="1"/>
              <p:nvPr/>
            </p:nvSpPr>
            <p:spPr>
              <a:xfrm>
                <a:off x="3619436" y="3095772"/>
                <a:ext cx="1813317" cy="369332"/>
              </a:xfrm>
              <a:prstGeom prst="rect">
                <a:avLst/>
              </a:prstGeom>
              <a:noFill/>
            </p:spPr>
            <p:txBody>
              <a:bodyPr wrap="none" rtlCol="0">
                <a:spAutoFit/>
              </a:bodyPr>
              <a:lstStyle/>
              <a:p>
                <a:r>
                  <a:rPr lang="en-NL" dirty="0"/>
                  <a:t>5x5 input image</a:t>
                </a:r>
              </a:p>
            </p:txBody>
          </p:sp>
          <p:pic>
            <p:nvPicPr>
              <p:cNvPr id="7" name="Picture 6">
                <a:extLst>
                  <a:ext uri="{FF2B5EF4-FFF2-40B4-BE49-F238E27FC236}">
                    <a16:creationId xmlns:a16="http://schemas.microsoft.com/office/drawing/2014/main" id="{EBDD5D34-92CD-02EB-E8BA-435DB08F544F}"/>
                  </a:ext>
                </a:extLst>
              </p:cNvPr>
              <p:cNvPicPr>
                <a:picLocks noChangeAspect="1"/>
              </p:cNvPicPr>
              <p:nvPr/>
            </p:nvPicPr>
            <p:blipFill>
              <a:blip r:embed="rId3"/>
              <a:stretch>
                <a:fillRect/>
              </a:stretch>
            </p:blipFill>
            <p:spPr>
              <a:xfrm>
                <a:off x="3549650" y="1216172"/>
                <a:ext cx="5092700" cy="1879600"/>
              </a:xfrm>
              <a:prstGeom prst="rect">
                <a:avLst/>
              </a:prstGeom>
            </p:spPr>
          </p:pic>
          <p:sp>
            <p:nvSpPr>
              <p:cNvPr id="8" name="TextBox 7">
                <a:extLst>
                  <a:ext uri="{FF2B5EF4-FFF2-40B4-BE49-F238E27FC236}">
                    <a16:creationId xmlns:a16="http://schemas.microsoft.com/office/drawing/2014/main" id="{329D618F-D2E8-FDCF-125F-5196E0C86107}"/>
                  </a:ext>
                </a:extLst>
              </p:cNvPr>
              <p:cNvSpPr txBox="1"/>
              <p:nvPr/>
            </p:nvSpPr>
            <p:spPr>
              <a:xfrm>
                <a:off x="5980854" y="3094049"/>
                <a:ext cx="1056700" cy="369332"/>
              </a:xfrm>
              <a:prstGeom prst="rect">
                <a:avLst/>
              </a:prstGeom>
              <a:noFill/>
            </p:spPr>
            <p:txBody>
              <a:bodyPr wrap="none" rtlCol="0">
                <a:spAutoFit/>
              </a:bodyPr>
              <a:lstStyle/>
              <a:p>
                <a:r>
                  <a:rPr lang="en-NL" dirty="0"/>
                  <a:t>3x3 filter</a:t>
                </a:r>
              </a:p>
            </p:txBody>
          </p:sp>
          <p:sp>
            <p:nvSpPr>
              <p:cNvPr id="9" name="TextBox 8">
                <a:extLst>
                  <a:ext uri="{FF2B5EF4-FFF2-40B4-BE49-F238E27FC236}">
                    <a16:creationId xmlns:a16="http://schemas.microsoft.com/office/drawing/2014/main" id="{BC22F005-B669-E52E-B1FD-45D753BEF118}"/>
                  </a:ext>
                </a:extLst>
              </p:cNvPr>
              <p:cNvSpPr txBox="1"/>
              <p:nvPr/>
            </p:nvSpPr>
            <p:spPr>
              <a:xfrm>
                <a:off x="7129111" y="3079444"/>
                <a:ext cx="2005677" cy="369332"/>
              </a:xfrm>
              <a:prstGeom prst="rect">
                <a:avLst/>
              </a:prstGeom>
              <a:noFill/>
            </p:spPr>
            <p:txBody>
              <a:bodyPr wrap="none" rtlCol="0">
                <a:spAutoFit/>
              </a:bodyPr>
              <a:lstStyle/>
              <a:p>
                <a:r>
                  <a:rPr lang="en-NL" dirty="0"/>
                  <a:t>3x3 filtered image</a:t>
                </a:r>
              </a:p>
            </p:txBody>
          </p:sp>
        </p:grpSp>
        <p:sp>
          <p:nvSpPr>
            <p:cNvPr id="11" name="Rectangle 10">
              <a:extLst>
                <a:ext uri="{FF2B5EF4-FFF2-40B4-BE49-F238E27FC236}">
                  <a16:creationId xmlns:a16="http://schemas.microsoft.com/office/drawing/2014/main" id="{C14B5A71-4D84-F226-C351-63BC9CE08E40}"/>
                </a:ext>
              </a:extLst>
            </p:cNvPr>
            <p:cNvSpPr/>
            <p:nvPr/>
          </p:nvSpPr>
          <p:spPr>
            <a:xfrm>
              <a:off x="3820886" y="1632857"/>
              <a:ext cx="996043" cy="996043"/>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extBox 12">
            <a:extLst>
              <a:ext uri="{FF2B5EF4-FFF2-40B4-BE49-F238E27FC236}">
                <a16:creationId xmlns:a16="http://schemas.microsoft.com/office/drawing/2014/main" id="{72367D7F-A555-0868-72B2-434CCB293C77}"/>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cs typeface="Calibri Light" panose="020F0302020204030204" pitchFamily="34" charset="0"/>
              </a:rPr>
              <a:t>Using small filters the image size decreases</a:t>
            </a:r>
            <a:endParaRPr lang="en-US" sz="2400" b="1" dirty="0">
              <a:cs typeface="Calibri Light" panose="020F0302020204030204" pitchFamily="34" charset="0"/>
            </a:endParaRPr>
          </a:p>
          <a:p>
            <a:pPr marL="342900" indent="-342900">
              <a:buFont typeface="Arial" panose="020B0604020202020204" pitchFamily="34" charset="0"/>
              <a:buChar char="•"/>
            </a:pPr>
            <a:endParaRPr lang="en-US" sz="2000" dirty="0">
              <a:cs typeface="Calibri Light" panose="020F0302020204030204" pitchFamily="34" charset="0"/>
            </a:endParaRPr>
          </a:p>
        </p:txBody>
      </p:sp>
    </p:spTree>
    <p:extLst>
      <p:ext uri="{BB962C8B-B14F-4D97-AF65-F5344CB8AC3E}">
        <p14:creationId xmlns:p14="http://schemas.microsoft.com/office/powerpoint/2010/main" val="2409967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Padding</a:t>
            </a:r>
            <a:endParaRPr lang="en-US" sz="2800" dirty="0">
              <a:solidFill>
                <a:srgbClr val="00A0E1"/>
              </a:solidFill>
              <a:latin typeface="+mj-lt"/>
              <a:cs typeface="Calibri Light" panose="020F0302020204030204" pitchFamily="34" charset="0"/>
            </a:endParaRPr>
          </a:p>
        </p:txBody>
      </p:sp>
      <p:sp>
        <p:nvSpPr>
          <p:cNvPr id="4" name="TextBox 3">
            <a:extLst>
              <a:ext uri="{FF2B5EF4-FFF2-40B4-BE49-F238E27FC236}">
                <a16:creationId xmlns:a16="http://schemas.microsoft.com/office/drawing/2014/main" id="{430ACE4C-FA4E-A765-12B8-7445E126EE1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cs typeface="Calibri Light" panose="020F0302020204030204" pitchFamily="34" charset="0"/>
              </a:rPr>
              <a:t>Using small filters the image size decreases</a:t>
            </a:r>
          </a:p>
          <a:p>
            <a:pPr marL="342900" indent="-342900">
              <a:buFont typeface="Arial" panose="020B0604020202020204" pitchFamily="34" charset="0"/>
              <a:buChar char="•"/>
            </a:pPr>
            <a:endParaRPr lang="en-US" sz="2400" b="1"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Straightforward solution </a:t>
            </a:r>
          </a:p>
          <a:p>
            <a:pPr marL="800100" lvl="1" indent="-342900">
              <a:buFont typeface="Arial" panose="020B0604020202020204" pitchFamily="34" charset="0"/>
              <a:buChar char="•"/>
            </a:pPr>
            <a:endParaRPr lang="en-US" sz="2400" dirty="0">
              <a:cs typeface="Calibri Light" panose="020F0302020204030204" pitchFamily="34" charset="0"/>
            </a:endParaRPr>
          </a:p>
          <a:p>
            <a:pPr marL="800100" lvl="1" indent="-342900">
              <a:buFont typeface="Arial" panose="020B0604020202020204" pitchFamily="34" charset="0"/>
              <a:buChar char="•"/>
            </a:pPr>
            <a:r>
              <a:rPr lang="en-US" sz="2400" dirty="0">
                <a:cs typeface="Calibri Light" panose="020F0302020204030204" pitchFamily="34" charset="0"/>
              </a:rPr>
              <a:t>Adding extra pixels around the original image (padding)</a:t>
            </a:r>
          </a:p>
          <a:p>
            <a:pPr marL="342900" indent="-342900">
              <a:buFont typeface="Arial" panose="020B0604020202020204" pitchFamily="34" charset="0"/>
              <a:buChar char="•"/>
            </a:pPr>
            <a:endParaRPr lang="en-US" sz="2000" dirty="0">
              <a:cs typeface="Calibri Light" panose="020F0302020204030204" pitchFamily="34" charset="0"/>
            </a:endParaRPr>
          </a:p>
        </p:txBody>
      </p:sp>
      <p:pic>
        <p:nvPicPr>
          <p:cNvPr id="4098" name="Picture 2" descr="Zero Padding in Convolutional Neural Networks explained - deeplizard">
            <a:extLst>
              <a:ext uri="{FF2B5EF4-FFF2-40B4-BE49-F238E27FC236}">
                <a16:creationId xmlns:a16="http://schemas.microsoft.com/office/drawing/2014/main" id="{2FA54D7D-89C5-7C58-3D59-2FCAF87A0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49" y="3306326"/>
            <a:ext cx="5016500" cy="2882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0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Kernels</a:t>
            </a:r>
            <a:endParaRPr lang="en-US" sz="2800" dirty="0">
              <a:solidFill>
                <a:srgbClr val="00A0E1"/>
              </a:solidFill>
              <a:latin typeface="+mj-lt"/>
              <a:cs typeface="Calibri Light" panose="020F0302020204030204" pitchFamily="34" charset="0"/>
            </a:endParaRPr>
          </a:p>
        </p:txBody>
      </p:sp>
      <p:pic>
        <p:nvPicPr>
          <p:cNvPr id="5" name="Picture 4">
            <a:extLst>
              <a:ext uri="{FF2B5EF4-FFF2-40B4-BE49-F238E27FC236}">
                <a16:creationId xmlns:a16="http://schemas.microsoft.com/office/drawing/2014/main" id="{319C81F4-7639-50DB-75EB-194693E3D976}"/>
              </a:ext>
            </a:extLst>
          </p:cNvPr>
          <p:cNvPicPr>
            <a:picLocks noChangeAspect="1"/>
          </p:cNvPicPr>
          <p:nvPr/>
        </p:nvPicPr>
        <p:blipFill>
          <a:blip r:embed="rId3"/>
          <a:stretch>
            <a:fillRect/>
          </a:stretch>
        </p:blipFill>
        <p:spPr>
          <a:xfrm>
            <a:off x="3399489" y="942507"/>
            <a:ext cx="5393021" cy="5617324"/>
          </a:xfrm>
          <a:prstGeom prst="rect">
            <a:avLst/>
          </a:prstGeom>
        </p:spPr>
      </p:pic>
    </p:spTree>
    <p:extLst>
      <p:ext uri="{BB962C8B-B14F-4D97-AF65-F5344CB8AC3E}">
        <p14:creationId xmlns:p14="http://schemas.microsoft.com/office/powerpoint/2010/main" val="3780369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Gaussian blur</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dirty="0">
                <a:cs typeface="Calibri Light" panose="020F0302020204030204" pitchFamily="34" charset="0"/>
              </a:rPr>
              <a:t>Makes use of a Gaussian kernel</a:t>
            </a:r>
          </a:p>
          <a:p>
            <a:pPr marL="800100" lvl="1" indent="-342900">
              <a:lnSpc>
                <a:spcPct val="150000"/>
              </a:lnSpc>
              <a:buFont typeface="Arial" panose="020B0604020202020204" pitchFamily="34" charset="0"/>
              <a:buChar char="•"/>
            </a:pPr>
            <a:r>
              <a:rPr lang="en-US" sz="2000" dirty="0">
                <a:cs typeface="Calibri Light" panose="020F0302020204030204" pitchFamily="34" charset="0"/>
              </a:rPr>
              <a:t>Gaussian function</a:t>
            </a:r>
          </a:p>
          <a:p>
            <a:pPr marL="342900" indent="-342900">
              <a:lnSpc>
                <a:spcPct val="150000"/>
              </a:lnSpc>
              <a:buFont typeface="Arial" panose="020B0604020202020204" pitchFamily="34" charset="0"/>
              <a:buChar char="•"/>
            </a:pPr>
            <a:r>
              <a:rPr lang="en-US" sz="2000" dirty="0">
                <a:cs typeface="Calibri Light" panose="020F0302020204030204" pitchFamily="34" charset="0"/>
              </a:rPr>
              <a:t>Reduce image noise</a:t>
            </a:r>
          </a:p>
          <a:p>
            <a:pPr marL="342900" indent="-342900">
              <a:lnSpc>
                <a:spcPct val="150000"/>
              </a:lnSpc>
              <a:buFont typeface="Arial" panose="020B0604020202020204" pitchFamily="34" charset="0"/>
              <a:buChar char="•"/>
            </a:pPr>
            <a:r>
              <a:rPr lang="en-US" sz="2000" dirty="0">
                <a:cs typeface="Calibri Light" panose="020F0302020204030204" pitchFamily="34" charset="0"/>
              </a:rPr>
              <a:t>Reduce detail (low-pass filter)</a:t>
            </a:r>
            <a:endParaRPr lang="en-US" dirty="0">
              <a:cs typeface="Calibri Light" panose="020F0302020204030204" pitchFamily="34" charset="0"/>
            </a:endParaRPr>
          </a:p>
        </p:txBody>
      </p:sp>
      <p:pic>
        <p:nvPicPr>
          <p:cNvPr id="6" name="Picture 5">
            <a:extLst>
              <a:ext uri="{FF2B5EF4-FFF2-40B4-BE49-F238E27FC236}">
                <a16:creationId xmlns:a16="http://schemas.microsoft.com/office/drawing/2014/main" id="{FAD8DE74-35A2-DB64-68AC-13F4EBE65E06}"/>
              </a:ext>
            </a:extLst>
          </p:cNvPr>
          <p:cNvPicPr>
            <a:picLocks noChangeAspect="1"/>
          </p:cNvPicPr>
          <p:nvPr/>
        </p:nvPicPr>
        <p:blipFill>
          <a:blip r:embed="rId3"/>
          <a:stretch>
            <a:fillRect/>
          </a:stretch>
        </p:blipFill>
        <p:spPr>
          <a:xfrm>
            <a:off x="5786430" y="882944"/>
            <a:ext cx="4142015" cy="2627847"/>
          </a:xfrm>
          <a:prstGeom prst="rect">
            <a:avLst/>
          </a:prstGeom>
        </p:spPr>
      </p:pic>
      <p:pic>
        <p:nvPicPr>
          <p:cNvPr id="7" name="Picture 6">
            <a:extLst>
              <a:ext uri="{FF2B5EF4-FFF2-40B4-BE49-F238E27FC236}">
                <a16:creationId xmlns:a16="http://schemas.microsoft.com/office/drawing/2014/main" id="{999C43C6-3479-ECBB-42BE-F197504B689E}"/>
              </a:ext>
            </a:extLst>
          </p:cNvPr>
          <p:cNvPicPr>
            <a:picLocks noChangeAspect="1"/>
          </p:cNvPicPr>
          <p:nvPr/>
        </p:nvPicPr>
        <p:blipFill>
          <a:blip r:embed="rId4"/>
          <a:stretch>
            <a:fillRect/>
          </a:stretch>
        </p:blipFill>
        <p:spPr>
          <a:xfrm>
            <a:off x="2851878" y="3600523"/>
            <a:ext cx="6488244" cy="2738697"/>
          </a:xfrm>
          <a:prstGeom prst="rect">
            <a:avLst/>
          </a:prstGeom>
        </p:spPr>
      </p:pic>
    </p:spTree>
    <p:extLst>
      <p:ext uri="{BB962C8B-B14F-4D97-AF65-F5344CB8AC3E}">
        <p14:creationId xmlns:p14="http://schemas.microsoft.com/office/powerpoint/2010/main" val="15404938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TotalTime>
  <Words>1318</Words>
  <Application>Microsoft Macintosh PowerPoint</Application>
  <PresentationFormat>Widescreen</PresentationFormat>
  <Paragraphs>102</Paragraphs>
  <Slides>11</Slides>
  <Notes>11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11</vt:i4>
      </vt:variant>
    </vt:vector>
  </HeadingPairs>
  <TitlesOfParts>
    <vt:vector size="28" baseType="lpstr">
      <vt:lpstr>Arial</vt:lpstr>
      <vt:lpstr>Assistant</vt:lpstr>
      <vt:lpstr>Calibri</vt:lpstr>
      <vt:lpstr>Calibri Light</vt:lpstr>
      <vt:lpstr>Cambria Math</vt:lpstr>
      <vt:lpstr>Myriad Pro</vt:lpstr>
      <vt:lpstr>Nunito</vt:lpstr>
      <vt:lpstr>Roboto</vt:lpstr>
      <vt:lpstr>source-serif-pro</vt:lpstr>
      <vt:lpstr>Symbol</vt:lpstr>
      <vt:lpstr>Times New Roman</vt:lpstr>
      <vt:lpstr>Ubuntu</vt:lpstr>
      <vt:lpstr>Wingdings</vt:lpstr>
      <vt:lpstr>office theme</vt:lpstr>
      <vt:lpstr>Office Theme</vt:lpstr>
      <vt:lpstr>Office Theme</vt:lpstr>
      <vt:lpstr>Office Theme</vt:lpstr>
      <vt:lpstr>Image Processing with Python Blurring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Giulia  Crocioni</cp:lastModifiedBy>
  <cp:revision>420</cp:revision>
  <dcterms:created xsi:type="dcterms:W3CDTF">2023-01-31T11:47:30Z</dcterms:created>
  <dcterms:modified xsi:type="dcterms:W3CDTF">2024-03-12T10:31:59Z</dcterms:modified>
</cp:coreProperties>
</file>